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63"/>
  </p:notesMasterIdLst>
  <p:sldIdLst>
    <p:sldId id="257" r:id="rId2"/>
    <p:sldId id="283" r:id="rId3"/>
    <p:sldId id="258" r:id="rId4"/>
    <p:sldId id="366" r:id="rId5"/>
    <p:sldId id="359" r:id="rId6"/>
    <p:sldId id="361" r:id="rId7"/>
    <p:sldId id="367" r:id="rId8"/>
    <p:sldId id="351" r:id="rId9"/>
    <p:sldId id="352" r:id="rId10"/>
    <p:sldId id="354" r:id="rId11"/>
    <p:sldId id="371" r:id="rId12"/>
    <p:sldId id="372" r:id="rId13"/>
    <p:sldId id="281" r:id="rId14"/>
    <p:sldId id="288" r:id="rId15"/>
    <p:sldId id="289" r:id="rId16"/>
    <p:sldId id="286" r:id="rId17"/>
    <p:sldId id="373" r:id="rId18"/>
    <p:sldId id="287" r:id="rId19"/>
    <p:sldId id="374" r:id="rId20"/>
    <p:sldId id="293" r:id="rId21"/>
    <p:sldId id="375" r:id="rId22"/>
    <p:sldId id="295" r:id="rId23"/>
    <p:sldId id="376" r:id="rId24"/>
    <p:sldId id="377" r:id="rId25"/>
    <p:sldId id="291" r:id="rId26"/>
    <p:sldId id="378" r:id="rId27"/>
    <p:sldId id="379" r:id="rId28"/>
    <p:sldId id="279" r:id="rId29"/>
    <p:sldId id="346" r:id="rId30"/>
    <p:sldId id="325" r:id="rId31"/>
    <p:sldId id="364" r:id="rId32"/>
    <p:sldId id="296" r:id="rId33"/>
    <p:sldId id="365" r:id="rId34"/>
    <p:sldId id="350" r:id="rId35"/>
    <p:sldId id="341" r:id="rId36"/>
    <p:sldId id="363" r:id="rId37"/>
    <p:sldId id="284" r:id="rId38"/>
    <p:sldId id="380" r:id="rId39"/>
    <p:sldId id="381" r:id="rId40"/>
    <p:sldId id="345" r:id="rId41"/>
    <p:sldId id="368" r:id="rId42"/>
    <p:sldId id="370" r:id="rId43"/>
    <p:sldId id="369" r:id="rId44"/>
    <p:sldId id="349" r:id="rId45"/>
    <p:sldId id="337" r:id="rId46"/>
    <p:sldId id="358" r:id="rId47"/>
    <p:sldId id="344" r:id="rId48"/>
    <p:sldId id="256" r:id="rId49"/>
    <p:sldId id="264" r:id="rId50"/>
    <p:sldId id="312" r:id="rId51"/>
    <p:sldId id="297" r:id="rId52"/>
    <p:sldId id="290" r:id="rId53"/>
    <p:sldId id="292" r:id="rId54"/>
    <p:sldId id="294" r:id="rId55"/>
    <p:sldId id="282" r:id="rId56"/>
    <p:sldId id="262" r:id="rId57"/>
    <p:sldId id="265" r:id="rId58"/>
    <p:sldId id="285" r:id="rId59"/>
    <p:sldId id="259" r:id="rId60"/>
    <p:sldId id="260" r:id="rId61"/>
    <p:sldId id="32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initials="R" lastIdx="2" clrIdx="0">
    <p:extLst>
      <p:ext uri="{19B8F6BF-5375-455C-9EA6-DF929625EA0E}">
        <p15:presenceInfo xmlns:p15="http://schemas.microsoft.com/office/powerpoint/2012/main" userId="Roma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4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85892" autoAdjust="0"/>
  </p:normalViewPr>
  <p:slideViewPr>
    <p:cSldViewPr snapToGrid="0">
      <p:cViewPr varScale="1">
        <p:scale>
          <a:sx n="113" d="100"/>
          <a:sy n="113" d="100"/>
        </p:scale>
        <p:origin x="191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5T10:05:03.575"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8BB6D5-1E4E-47F3-8387-8663D559E1A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6B734E28-4779-4CE0-B68D-4591EAB244F8}">
      <dgm:prSet phldrT="[Texte]"/>
      <dgm:spPr/>
      <dgm:t>
        <a:bodyPr/>
        <a:lstStyle/>
        <a:p>
          <a:r>
            <a:rPr lang="fr-FR"/>
            <a:t>Grand </a:t>
          </a:r>
          <a:r>
            <a:rPr lang="fr-FR" dirty="0"/>
            <a:t>panier</a:t>
          </a:r>
        </a:p>
      </dgm:t>
    </dgm:pt>
    <dgm:pt modelId="{CF464277-52ED-479D-9CC0-0CBE00571011}" type="parTrans" cxnId="{1D88EE2D-60BD-494B-AFF9-9ADA490C355E}">
      <dgm:prSet/>
      <dgm:spPr/>
      <dgm:t>
        <a:bodyPr/>
        <a:lstStyle/>
        <a:p>
          <a:endParaRPr lang="fr-FR"/>
        </a:p>
      </dgm:t>
    </dgm:pt>
    <dgm:pt modelId="{B6FC833D-C4FE-489C-9C05-4A906E604591}" type="sibTrans" cxnId="{1D88EE2D-60BD-494B-AFF9-9ADA490C355E}">
      <dgm:prSet/>
      <dgm:spPr/>
      <dgm:t>
        <a:bodyPr/>
        <a:lstStyle/>
        <a:p>
          <a:endParaRPr lang="fr-FR"/>
        </a:p>
      </dgm:t>
    </dgm:pt>
    <dgm:pt modelId="{10D82BBC-B877-48B6-BDEC-8F4455CE522C}">
      <dgm:prSet phldrT="[Texte]"/>
      <dgm:spPr/>
      <dgm:t>
        <a:bodyPr/>
        <a:lstStyle/>
        <a:p>
          <a:r>
            <a:rPr lang="fr-FR" dirty="0"/>
            <a:t>10 à 12 produits</a:t>
          </a:r>
        </a:p>
      </dgm:t>
    </dgm:pt>
    <dgm:pt modelId="{0B86181F-E92D-4517-BC48-715C6922B8B4}" type="parTrans" cxnId="{7F75AE8F-CE09-456F-920E-49FCAD309084}">
      <dgm:prSet/>
      <dgm:spPr/>
      <dgm:t>
        <a:bodyPr/>
        <a:lstStyle/>
        <a:p>
          <a:endParaRPr lang="fr-FR"/>
        </a:p>
      </dgm:t>
    </dgm:pt>
    <dgm:pt modelId="{0739194E-FFB6-4E62-86EB-C772A977CB52}" type="sibTrans" cxnId="{7F75AE8F-CE09-456F-920E-49FCAD309084}">
      <dgm:prSet/>
      <dgm:spPr/>
      <dgm:t>
        <a:bodyPr/>
        <a:lstStyle/>
        <a:p>
          <a:endParaRPr lang="fr-FR"/>
        </a:p>
      </dgm:t>
    </dgm:pt>
    <dgm:pt modelId="{8C973DB8-EA09-43A6-BBE4-18376A8BA0AB}">
      <dgm:prSet phldrT="[Texte]"/>
      <dgm:spPr/>
      <dgm:t>
        <a:bodyPr/>
        <a:lstStyle/>
        <a:p>
          <a:r>
            <a:rPr lang="fr-FR" dirty="0"/>
            <a:t>26 euros</a:t>
          </a:r>
        </a:p>
        <a:p>
          <a:r>
            <a:rPr lang="fr-FR" dirty="0"/>
            <a:t>51 SEMAINES</a:t>
          </a:r>
        </a:p>
      </dgm:t>
    </dgm:pt>
    <dgm:pt modelId="{83E14029-5EA2-4F8D-AD96-C682024F7325}" type="parTrans" cxnId="{EFC7F21E-CBE1-426C-A48E-FB16C539082C}">
      <dgm:prSet/>
      <dgm:spPr/>
      <dgm:t>
        <a:bodyPr/>
        <a:lstStyle/>
        <a:p>
          <a:endParaRPr lang="fr-FR"/>
        </a:p>
      </dgm:t>
    </dgm:pt>
    <dgm:pt modelId="{73D42FC3-5488-43F4-AB2A-954AC1851BD1}" type="sibTrans" cxnId="{EFC7F21E-CBE1-426C-A48E-FB16C539082C}">
      <dgm:prSet/>
      <dgm:spPr/>
      <dgm:t>
        <a:bodyPr/>
        <a:lstStyle/>
        <a:p>
          <a:endParaRPr lang="fr-FR"/>
        </a:p>
      </dgm:t>
    </dgm:pt>
    <dgm:pt modelId="{714B919E-55CD-40CC-866D-3A0A0E615923}">
      <dgm:prSet phldrT="[Texte]"/>
      <dgm:spPr/>
      <dgm:t>
        <a:bodyPr/>
        <a:lstStyle/>
        <a:p>
          <a:r>
            <a:rPr lang="fr-FR" dirty="0"/>
            <a:t>Moyen panier</a:t>
          </a:r>
        </a:p>
      </dgm:t>
    </dgm:pt>
    <dgm:pt modelId="{BE624681-6C8E-4223-B319-0D7DA905561E}" type="parTrans" cxnId="{A164AF7C-8249-4395-8215-9807B44BACB6}">
      <dgm:prSet/>
      <dgm:spPr/>
      <dgm:t>
        <a:bodyPr/>
        <a:lstStyle/>
        <a:p>
          <a:endParaRPr lang="fr-FR"/>
        </a:p>
      </dgm:t>
    </dgm:pt>
    <dgm:pt modelId="{557F2650-EF26-4583-B9BE-E23DDA54DE63}" type="sibTrans" cxnId="{A164AF7C-8249-4395-8215-9807B44BACB6}">
      <dgm:prSet/>
      <dgm:spPr/>
      <dgm:t>
        <a:bodyPr/>
        <a:lstStyle/>
        <a:p>
          <a:endParaRPr lang="fr-FR"/>
        </a:p>
      </dgm:t>
    </dgm:pt>
    <dgm:pt modelId="{E92043C6-3B0F-4C03-B475-3BC532A90177}">
      <dgm:prSet phldrT="[Texte]"/>
      <dgm:spPr/>
      <dgm:t>
        <a:bodyPr/>
        <a:lstStyle/>
        <a:p>
          <a:r>
            <a:rPr lang="fr-FR" dirty="0"/>
            <a:t>6 à 8 produits</a:t>
          </a:r>
        </a:p>
      </dgm:t>
    </dgm:pt>
    <dgm:pt modelId="{4CEBDD50-F023-4900-A665-8FF92C612131}" type="parTrans" cxnId="{1388DF63-9D35-4449-8478-B79128CFD5B1}">
      <dgm:prSet/>
      <dgm:spPr/>
      <dgm:t>
        <a:bodyPr/>
        <a:lstStyle/>
        <a:p>
          <a:endParaRPr lang="fr-FR"/>
        </a:p>
      </dgm:t>
    </dgm:pt>
    <dgm:pt modelId="{EF1B1C7B-B4BF-4D39-9D98-C4D783F43FAB}" type="sibTrans" cxnId="{1388DF63-9D35-4449-8478-B79128CFD5B1}">
      <dgm:prSet/>
      <dgm:spPr/>
      <dgm:t>
        <a:bodyPr/>
        <a:lstStyle/>
        <a:p>
          <a:endParaRPr lang="fr-FR"/>
        </a:p>
      </dgm:t>
    </dgm:pt>
    <dgm:pt modelId="{52A9644F-BC62-430E-84AB-E9BC67C5894B}">
      <dgm:prSet phldrT="[Texte]"/>
      <dgm:spPr/>
      <dgm:t>
        <a:bodyPr/>
        <a:lstStyle/>
        <a:p>
          <a:r>
            <a:rPr lang="fr-FR" dirty="0"/>
            <a:t>19,5 euros</a:t>
          </a:r>
        </a:p>
        <a:p>
          <a:r>
            <a:rPr lang="fr-FR" dirty="0"/>
            <a:t>51 SEMAINES</a:t>
          </a:r>
        </a:p>
      </dgm:t>
    </dgm:pt>
    <dgm:pt modelId="{377945C3-0A16-41B5-BA22-A59F23E33E78}" type="parTrans" cxnId="{1426B1EA-EA7C-4C11-A645-3CC369023036}">
      <dgm:prSet/>
      <dgm:spPr/>
      <dgm:t>
        <a:bodyPr/>
        <a:lstStyle/>
        <a:p>
          <a:endParaRPr lang="fr-FR"/>
        </a:p>
      </dgm:t>
    </dgm:pt>
    <dgm:pt modelId="{3D412DE7-230B-4EAF-8814-CB0FDCD5F08C}" type="sibTrans" cxnId="{1426B1EA-EA7C-4C11-A645-3CC369023036}">
      <dgm:prSet/>
      <dgm:spPr/>
      <dgm:t>
        <a:bodyPr/>
        <a:lstStyle/>
        <a:p>
          <a:endParaRPr lang="fr-FR"/>
        </a:p>
      </dgm:t>
    </dgm:pt>
    <dgm:pt modelId="{49318EFB-81D5-4DDD-9427-2E392D70955B}">
      <dgm:prSet phldrT="[Texte]"/>
      <dgm:spPr/>
      <dgm:t>
        <a:bodyPr/>
        <a:lstStyle/>
        <a:p>
          <a:r>
            <a:rPr lang="fr-FR" dirty="0"/>
            <a:t>Grand panier  </a:t>
          </a:r>
        </a:p>
        <a:p>
          <a:r>
            <a:rPr lang="fr-FR" dirty="0"/>
            <a:t>1 semaine/2</a:t>
          </a:r>
        </a:p>
      </dgm:t>
    </dgm:pt>
    <dgm:pt modelId="{1AF69B5E-A15B-40E8-8038-E87CF0508EF1}" type="parTrans" cxnId="{963E0C19-992B-426A-832F-F8185788D39F}">
      <dgm:prSet/>
      <dgm:spPr/>
      <dgm:t>
        <a:bodyPr/>
        <a:lstStyle/>
        <a:p>
          <a:endParaRPr lang="fr-FR"/>
        </a:p>
      </dgm:t>
    </dgm:pt>
    <dgm:pt modelId="{06A40EA7-34CC-4C6F-A11C-2AF1BF2F54DB}" type="sibTrans" cxnId="{963E0C19-992B-426A-832F-F8185788D39F}">
      <dgm:prSet/>
      <dgm:spPr/>
      <dgm:t>
        <a:bodyPr/>
        <a:lstStyle/>
        <a:p>
          <a:endParaRPr lang="fr-FR"/>
        </a:p>
      </dgm:t>
    </dgm:pt>
    <dgm:pt modelId="{C9D6CB78-8BD9-4D0A-80C4-36931FD9E5F8}">
      <dgm:prSet/>
      <dgm:spPr/>
      <dgm:t>
        <a:bodyPr/>
        <a:lstStyle/>
        <a:p>
          <a:r>
            <a:rPr lang="fr-FR" dirty="0"/>
            <a:t>Paiement en 1, 2, 4, 6 fois</a:t>
          </a:r>
        </a:p>
      </dgm:t>
    </dgm:pt>
    <dgm:pt modelId="{D8FAAE0D-413D-45CB-81AC-CF395ADEF6C2}" type="parTrans" cxnId="{FF40B3BF-E1E8-45E7-8D12-F85A9BB5EE5A}">
      <dgm:prSet/>
      <dgm:spPr/>
    </dgm:pt>
    <dgm:pt modelId="{D5B73C26-C9F5-4624-BED0-300BE66A11CA}" type="sibTrans" cxnId="{FF40B3BF-E1E8-45E7-8D12-F85A9BB5EE5A}">
      <dgm:prSet/>
      <dgm:spPr/>
    </dgm:pt>
    <dgm:pt modelId="{09089166-F0A7-439C-A856-A9EE07EA6F74}">
      <dgm:prSet/>
      <dgm:spPr/>
      <dgm:t>
        <a:bodyPr/>
        <a:lstStyle/>
        <a:p>
          <a:r>
            <a:rPr lang="fr-FR" dirty="0"/>
            <a:t>Paiement en 1,2,4 fois </a:t>
          </a:r>
        </a:p>
      </dgm:t>
    </dgm:pt>
    <dgm:pt modelId="{A85EFC72-593A-48A7-ACAE-B0B51D7DE9BF}" type="parTrans" cxnId="{C40241EB-EB1C-4807-B466-DBA9E0A50F66}">
      <dgm:prSet/>
      <dgm:spPr/>
    </dgm:pt>
    <dgm:pt modelId="{C11115A3-9F3E-48E3-BED9-73AC926AEDF2}" type="sibTrans" cxnId="{C40241EB-EB1C-4807-B466-DBA9E0A50F66}">
      <dgm:prSet/>
      <dgm:spPr/>
    </dgm:pt>
    <dgm:pt modelId="{F01735D9-2B96-41FD-8AEC-8EB9914812B6}">
      <dgm:prSet phldrT="[Texte]"/>
      <dgm:spPr/>
      <dgm:t>
        <a:bodyPr/>
        <a:lstStyle/>
        <a:p>
          <a:r>
            <a:rPr lang="fr-FR"/>
            <a:t>26 </a:t>
          </a:r>
          <a:r>
            <a:rPr lang="fr-FR" dirty="0"/>
            <a:t>euros </a:t>
          </a:r>
        </a:p>
        <a:p>
          <a:r>
            <a:rPr lang="fr-FR" dirty="0"/>
            <a:t>25 OU 26 SEMAINES</a:t>
          </a:r>
        </a:p>
      </dgm:t>
    </dgm:pt>
    <dgm:pt modelId="{0536881A-744B-40AC-BDE9-A2F5982E0410}" type="sibTrans" cxnId="{13B1A756-125D-4C9E-A6F9-F73DA24C4641}">
      <dgm:prSet/>
      <dgm:spPr/>
      <dgm:t>
        <a:bodyPr/>
        <a:lstStyle/>
        <a:p>
          <a:endParaRPr lang="fr-FR"/>
        </a:p>
      </dgm:t>
    </dgm:pt>
    <dgm:pt modelId="{47E0F769-EA6B-4B26-934F-777E4727E568}" type="parTrans" cxnId="{13B1A756-125D-4C9E-A6F9-F73DA24C4641}">
      <dgm:prSet/>
      <dgm:spPr/>
      <dgm:t>
        <a:bodyPr/>
        <a:lstStyle/>
        <a:p>
          <a:endParaRPr lang="fr-FR"/>
        </a:p>
      </dgm:t>
    </dgm:pt>
    <dgm:pt modelId="{65A380D7-AEB1-4297-BD50-C1695B8CD523}">
      <dgm:prSet/>
      <dgm:spPr/>
      <dgm:t>
        <a:bodyPr/>
        <a:lstStyle/>
        <a:p>
          <a:r>
            <a:rPr lang="fr-FR" dirty="0"/>
            <a:t>10 à 12 produits</a:t>
          </a:r>
        </a:p>
      </dgm:t>
    </dgm:pt>
    <dgm:pt modelId="{3F6A1564-ECAE-4525-9C01-E6EF093B1161}" type="parTrans" cxnId="{8F35E078-BA02-4E01-8A01-C43B7FF2D111}">
      <dgm:prSet/>
      <dgm:spPr/>
    </dgm:pt>
    <dgm:pt modelId="{EE308D47-311D-4A05-97DA-56D4657DD1BC}" type="sibTrans" cxnId="{8F35E078-BA02-4E01-8A01-C43B7FF2D111}">
      <dgm:prSet/>
      <dgm:spPr/>
    </dgm:pt>
    <dgm:pt modelId="{6C182427-C35E-4BA9-BFFF-546E20D5F79A}">
      <dgm:prSet/>
      <dgm:spPr/>
      <dgm:t>
        <a:bodyPr/>
        <a:lstStyle/>
        <a:p>
          <a:r>
            <a:rPr lang="fr-FR"/>
            <a:t>Paiement en 1,2,4 fois </a:t>
          </a:r>
          <a:endParaRPr lang="fr-FR" dirty="0"/>
        </a:p>
      </dgm:t>
    </dgm:pt>
    <dgm:pt modelId="{EE2C4F33-F1C8-4E8E-BFCD-C256CE80A9E6}" type="parTrans" cxnId="{41624575-5F12-4899-B8DE-01CA48EDF07E}">
      <dgm:prSet/>
      <dgm:spPr/>
      <dgm:t>
        <a:bodyPr/>
        <a:lstStyle/>
        <a:p>
          <a:endParaRPr lang="fr-FR"/>
        </a:p>
      </dgm:t>
    </dgm:pt>
    <dgm:pt modelId="{26D94C8A-12D0-494F-82A0-62BCBC3B7048}" type="sibTrans" cxnId="{41624575-5F12-4899-B8DE-01CA48EDF07E}">
      <dgm:prSet/>
      <dgm:spPr/>
      <dgm:t>
        <a:bodyPr/>
        <a:lstStyle/>
        <a:p>
          <a:endParaRPr lang="fr-FR"/>
        </a:p>
      </dgm:t>
    </dgm:pt>
    <dgm:pt modelId="{90B8385B-EB50-40EF-BB9C-B5A98BE9EB34}" type="pres">
      <dgm:prSet presAssocID="{468BB6D5-1E4E-47F3-8387-8663D559E1A6}" presName="theList" presStyleCnt="0">
        <dgm:presLayoutVars>
          <dgm:dir/>
          <dgm:animLvl val="lvl"/>
          <dgm:resizeHandles val="exact"/>
        </dgm:presLayoutVars>
      </dgm:prSet>
      <dgm:spPr/>
    </dgm:pt>
    <dgm:pt modelId="{E450A0D6-F0DA-4FA9-BC1E-25EE590548C7}" type="pres">
      <dgm:prSet presAssocID="{6B734E28-4779-4CE0-B68D-4591EAB244F8}" presName="compNode" presStyleCnt="0"/>
      <dgm:spPr/>
    </dgm:pt>
    <dgm:pt modelId="{D3031CA3-34EF-43AD-9AE3-E7C8409C252C}" type="pres">
      <dgm:prSet presAssocID="{6B734E28-4779-4CE0-B68D-4591EAB244F8}" presName="aNode" presStyleLbl="bgShp" presStyleIdx="0" presStyleCnt="3"/>
      <dgm:spPr/>
    </dgm:pt>
    <dgm:pt modelId="{6DFF26F5-8523-4A32-AE11-8C0C5EEBEA21}" type="pres">
      <dgm:prSet presAssocID="{6B734E28-4779-4CE0-B68D-4591EAB244F8}" presName="textNode" presStyleLbl="bgShp" presStyleIdx="0" presStyleCnt="3"/>
      <dgm:spPr/>
    </dgm:pt>
    <dgm:pt modelId="{92E51F62-AF6A-46C5-9220-D8D155C80BD9}" type="pres">
      <dgm:prSet presAssocID="{6B734E28-4779-4CE0-B68D-4591EAB244F8}" presName="compChildNode" presStyleCnt="0"/>
      <dgm:spPr/>
    </dgm:pt>
    <dgm:pt modelId="{44FD6A54-8C5A-4467-B5D4-4ED8B5BF6C76}" type="pres">
      <dgm:prSet presAssocID="{6B734E28-4779-4CE0-B68D-4591EAB244F8}" presName="theInnerList" presStyleCnt="0"/>
      <dgm:spPr/>
    </dgm:pt>
    <dgm:pt modelId="{E9211021-E3D5-4133-8D3D-F547705F4956}" type="pres">
      <dgm:prSet presAssocID="{10D82BBC-B877-48B6-BDEC-8F4455CE522C}" presName="childNode" presStyleLbl="node1" presStyleIdx="0" presStyleCnt="9">
        <dgm:presLayoutVars>
          <dgm:bulletEnabled val="1"/>
        </dgm:presLayoutVars>
      </dgm:prSet>
      <dgm:spPr/>
    </dgm:pt>
    <dgm:pt modelId="{9106A506-3E61-4D15-83D8-866D7BF69485}" type="pres">
      <dgm:prSet presAssocID="{10D82BBC-B877-48B6-BDEC-8F4455CE522C}" presName="aSpace2" presStyleCnt="0"/>
      <dgm:spPr/>
    </dgm:pt>
    <dgm:pt modelId="{B0ABFA55-EB30-40ED-9C23-2748A62529DD}" type="pres">
      <dgm:prSet presAssocID="{8C973DB8-EA09-43A6-BBE4-18376A8BA0AB}" presName="childNode" presStyleLbl="node1" presStyleIdx="1" presStyleCnt="9">
        <dgm:presLayoutVars>
          <dgm:bulletEnabled val="1"/>
        </dgm:presLayoutVars>
      </dgm:prSet>
      <dgm:spPr/>
    </dgm:pt>
    <dgm:pt modelId="{88926DDF-7EF0-4A84-827D-75A12D669DAB}" type="pres">
      <dgm:prSet presAssocID="{8C973DB8-EA09-43A6-BBE4-18376A8BA0AB}" presName="aSpace2" presStyleCnt="0"/>
      <dgm:spPr/>
    </dgm:pt>
    <dgm:pt modelId="{2BEBB431-DEAB-4CE5-8677-7475EEFF12D1}" type="pres">
      <dgm:prSet presAssocID="{C9D6CB78-8BD9-4D0A-80C4-36931FD9E5F8}" presName="childNode" presStyleLbl="node1" presStyleIdx="2" presStyleCnt="9">
        <dgm:presLayoutVars>
          <dgm:bulletEnabled val="1"/>
        </dgm:presLayoutVars>
      </dgm:prSet>
      <dgm:spPr/>
    </dgm:pt>
    <dgm:pt modelId="{A048ED5E-3BC7-4E34-ACCF-5E14B5F9C16F}" type="pres">
      <dgm:prSet presAssocID="{6B734E28-4779-4CE0-B68D-4591EAB244F8}" presName="aSpace" presStyleCnt="0"/>
      <dgm:spPr/>
    </dgm:pt>
    <dgm:pt modelId="{D251B029-3D7B-4ACF-B841-746991DEDC70}" type="pres">
      <dgm:prSet presAssocID="{714B919E-55CD-40CC-866D-3A0A0E615923}" presName="compNode" presStyleCnt="0"/>
      <dgm:spPr/>
    </dgm:pt>
    <dgm:pt modelId="{726D1CFD-23C4-4198-B4D2-F299BB9DA979}" type="pres">
      <dgm:prSet presAssocID="{714B919E-55CD-40CC-866D-3A0A0E615923}" presName="aNode" presStyleLbl="bgShp" presStyleIdx="1" presStyleCnt="3"/>
      <dgm:spPr/>
    </dgm:pt>
    <dgm:pt modelId="{5FD4022B-4E5D-4094-B9F1-8327B9FC6E4C}" type="pres">
      <dgm:prSet presAssocID="{714B919E-55CD-40CC-866D-3A0A0E615923}" presName="textNode" presStyleLbl="bgShp" presStyleIdx="1" presStyleCnt="3"/>
      <dgm:spPr/>
    </dgm:pt>
    <dgm:pt modelId="{C0952051-EA21-48C4-9E30-05CCEF024F09}" type="pres">
      <dgm:prSet presAssocID="{714B919E-55CD-40CC-866D-3A0A0E615923}" presName="compChildNode" presStyleCnt="0"/>
      <dgm:spPr/>
    </dgm:pt>
    <dgm:pt modelId="{54AD558F-0C43-4152-BAFF-138A7C1E4205}" type="pres">
      <dgm:prSet presAssocID="{714B919E-55CD-40CC-866D-3A0A0E615923}" presName="theInnerList" presStyleCnt="0"/>
      <dgm:spPr/>
    </dgm:pt>
    <dgm:pt modelId="{2964CEDF-486B-4EB0-9F36-54B510E0E1A9}" type="pres">
      <dgm:prSet presAssocID="{E92043C6-3B0F-4C03-B475-3BC532A90177}" presName="childNode" presStyleLbl="node1" presStyleIdx="3" presStyleCnt="9">
        <dgm:presLayoutVars>
          <dgm:bulletEnabled val="1"/>
        </dgm:presLayoutVars>
      </dgm:prSet>
      <dgm:spPr/>
    </dgm:pt>
    <dgm:pt modelId="{3B49542F-0403-407B-BB2F-8A4335AB1BBC}" type="pres">
      <dgm:prSet presAssocID="{E92043C6-3B0F-4C03-B475-3BC532A90177}" presName="aSpace2" presStyleCnt="0"/>
      <dgm:spPr/>
    </dgm:pt>
    <dgm:pt modelId="{291CAE4F-7BBE-4688-9159-9554015673C1}" type="pres">
      <dgm:prSet presAssocID="{52A9644F-BC62-430E-84AB-E9BC67C5894B}" presName="childNode" presStyleLbl="node1" presStyleIdx="4" presStyleCnt="9">
        <dgm:presLayoutVars>
          <dgm:bulletEnabled val="1"/>
        </dgm:presLayoutVars>
      </dgm:prSet>
      <dgm:spPr/>
    </dgm:pt>
    <dgm:pt modelId="{AAFCC54C-D242-4F70-9B02-4B1FBAD3C133}" type="pres">
      <dgm:prSet presAssocID="{52A9644F-BC62-430E-84AB-E9BC67C5894B}" presName="aSpace2" presStyleCnt="0"/>
      <dgm:spPr/>
    </dgm:pt>
    <dgm:pt modelId="{FBA1281C-76A1-4AA6-B312-3683AA95967A}" type="pres">
      <dgm:prSet presAssocID="{09089166-F0A7-439C-A856-A9EE07EA6F74}" presName="childNode" presStyleLbl="node1" presStyleIdx="5" presStyleCnt="9">
        <dgm:presLayoutVars>
          <dgm:bulletEnabled val="1"/>
        </dgm:presLayoutVars>
      </dgm:prSet>
      <dgm:spPr/>
    </dgm:pt>
    <dgm:pt modelId="{97613F93-1606-4C79-A302-068F68D2FA3E}" type="pres">
      <dgm:prSet presAssocID="{714B919E-55CD-40CC-866D-3A0A0E615923}" presName="aSpace" presStyleCnt="0"/>
      <dgm:spPr/>
    </dgm:pt>
    <dgm:pt modelId="{C54D1D19-FADE-4346-8081-56F0E7271429}" type="pres">
      <dgm:prSet presAssocID="{49318EFB-81D5-4DDD-9427-2E392D70955B}" presName="compNode" presStyleCnt="0"/>
      <dgm:spPr/>
    </dgm:pt>
    <dgm:pt modelId="{E3D787D0-AF16-4E1D-8E1B-7DEAEC7B75F0}" type="pres">
      <dgm:prSet presAssocID="{49318EFB-81D5-4DDD-9427-2E392D70955B}" presName="aNode" presStyleLbl="bgShp" presStyleIdx="2" presStyleCnt="3"/>
      <dgm:spPr/>
    </dgm:pt>
    <dgm:pt modelId="{12A5754B-67CE-438E-8C7F-EF0E982F198A}" type="pres">
      <dgm:prSet presAssocID="{49318EFB-81D5-4DDD-9427-2E392D70955B}" presName="textNode" presStyleLbl="bgShp" presStyleIdx="2" presStyleCnt="3"/>
      <dgm:spPr/>
    </dgm:pt>
    <dgm:pt modelId="{0AA533D0-7DE4-4BA7-8257-71EEDAC50968}" type="pres">
      <dgm:prSet presAssocID="{49318EFB-81D5-4DDD-9427-2E392D70955B}" presName="compChildNode" presStyleCnt="0"/>
      <dgm:spPr/>
    </dgm:pt>
    <dgm:pt modelId="{B29EF633-6BEB-4A4C-ADB8-F40338FC0A48}" type="pres">
      <dgm:prSet presAssocID="{49318EFB-81D5-4DDD-9427-2E392D70955B}" presName="theInnerList" presStyleCnt="0"/>
      <dgm:spPr/>
    </dgm:pt>
    <dgm:pt modelId="{5DD60993-7437-4A02-AD9A-DF0040091972}" type="pres">
      <dgm:prSet presAssocID="{65A380D7-AEB1-4297-BD50-C1695B8CD523}" presName="childNode" presStyleLbl="node1" presStyleIdx="6" presStyleCnt="9">
        <dgm:presLayoutVars>
          <dgm:bulletEnabled val="1"/>
        </dgm:presLayoutVars>
      </dgm:prSet>
      <dgm:spPr/>
    </dgm:pt>
    <dgm:pt modelId="{F582443C-BC44-4402-B11D-4D3AD6628D64}" type="pres">
      <dgm:prSet presAssocID="{65A380D7-AEB1-4297-BD50-C1695B8CD523}" presName="aSpace2" presStyleCnt="0"/>
      <dgm:spPr/>
    </dgm:pt>
    <dgm:pt modelId="{E255A8E2-DC99-4D06-AA0E-13625895CC0B}" type="pres">
      <dgm:prSet presAssocID="{F01735D9-2B96-41FD-8AEC-8EB9914812B6}" presName="childNode" presStyleLbl="node1" presStyleIdx="7" presStyleCnt="9">
        <dgm:presLayoutVars>
          <dgm:bulletEnabled val="1"/>
        </dgm:presLayoutVars>
      </dgm:prSet>
      <dgm:spPr/>
    </dgm:pt>
    <dgm:pt modelId="{BA1C054F-B3B0-446F-86F7-F99D0A27AA74}" type="pres">
      <dgm:prSet presAssocID="{F01735D9-2B96-41FD-8AEC-8EB9914812B6}" presName="aSpace2" presStyleCnt="0"/>
      <dgm:spPr/>
    </dgm:pt>
    <dgm:pt modelId="{EC05D138-937D-4965-B4E9-8D4663260E15}" type="pres">
      <dgm:prSet presAssocID="{6C182427-C35E-4BA9-BFFF-546E20D5F79A}" presName="childNode" presStyleLbl="node1" presStyleIdx="8" presStyleCnt="9">
        <dgm:presLayoutVars>
          <dgm:bulletEnabled val="1"/>
        </dgm:presLayoutVars>
      </dgm:prSet>
      <dgm:spPr/>
    </dgm:pt>
  </dgm:ptLst>
  <dgm:cxnLst>
    <dgm:cxn modelId="{89A7AD06-1AFF-4FDF-9DA1-F13AC10A22C2}" type="presOf" srcId="{6B734E28-4779-4CE0-B68D-4591EAB244F8}" destId="{D3031CA3-34EF-43AD-9AE3-E7C8409C252C}" srcOrd="0" destOrd="0" presId="urn:microsoft.com/office/officeart/2005/8/layout/lProcess2"/>
    <dgm:cxn modelId="{963E0C19-992B-426A-832F-F8185788D39F}" srcId="{468BB6D5-1E4E-47F3-8387-8663D559E1A6}" destId="{49318EFB-81D5-4DDD-9427-2E392D70955B}" srcOrd="2" destOrd="0" parTransId="{1AF69B5E-A15B-40E8-8038-E87CF0508EF1}" sibTransId="{06A40EA7-34CC-4C6F-A11C-2AF1BF2F54DB}"/>
    <dgm:cxn modelId="{EFC7F21E-CBE1-426C-A48E-FB16C539082C}" srcId="{6B734E28-4779-4CE0-B68D-4591EAB244F8}" destId="{8C973DB8-EA09-43A6-BBE4-18376A8BA0AB}" srcOrd="1" destOrd="0" parTransId="{83E14029-5EA2-4F8D-AD96-C682024F7325}" sibTransId="{73D42FC3-5488-43F4-AB2A-954AC1851BD1}"/>
    <dgm:cxn modelId="{1D88EE2D-60BD-494B-AFF9-9ADA490C355E}" srcId="{468BB6D5-1E4E-47F3-8387-8663D559E1A6}" destId="{6B734E28-4779-4CE0-B68D-4591EAB244F8}" srcOrd="0" destOrd="0" parTransId="{CF464277-52ED-479D-9CC0-0CBE00571011}" sibTransId="{B6FC833D-C4FE-489C-9C05-4A906E604591}"/>
    <dgm:cxn modelId="{0AC8142E-BBAF-4F77-B5ED-2A9A696F88D4}" type="presOf" srcId="{714B919E-55CD-40CC-866D-3A0A0E615923}" destId="{726D1CFD-23C4-4198-B4D2-F299BB9DA979}" srcOrd="0" destOrd="0" presId="urn:microsoft.com/office/officeart/2005/8/layout/lProcess2"/>
    <dgm:cxn modelId="{B451BD2F-178E-4777-A3A7-DC0E93B497BA}" type="presOf" srcId="{65A380D7-AEB1-4297-BD50-C1695B8CD523}" destId="{5DD60993-7437-4A02-AD9A-DF0040091972}" srcOrd="0" destOrd="0" presId="urn:microsoft.com/office/officeart/2005/8/layout/lProcess2"/>
    <dgm:cxn modelId="{0F99023A-D137-4369-82E8-3AF461E4CA9D}" type="presOf" srcId="{6C182427-C35E-4BA9-BFFF-546E20D5F79A}" destId="{EC05D138-937D-4965-B4E9-8D4663260E15}" srcOrd="0" destOrd="0" presId="urn:microsoft.com/office/officeart/2005/8/layout/lProcess2"/>
    <dgm:cxn modelId="{0DECA141-661F-4507-BEF4-963D690EC4A6}" type="presOf" srcId="{09089166-F0A7-439C-A856-A9EE07EA6F74}" destId="{FBA1281C-76A1-4AA6-B312-3683AA95967A}" srcOrd="0" destOrd="0" presId="urn:microsoft.com/office/officeart/2005/8/layout/lProcess2"/>
    <dgm:cxn modelId="{1388DF63-9D35-4449-8478-B79128CFD5B1}" srcId="{714B919E-55CD-40CC-866D-3A0A0E615923}" destId="{E92043C6-3B0F-4C03-B475-3BC532A90177}" srcOrd="0" destOrd="0" parTransId="{4CEBDD50-F023-4900-A665-8FF92C612131}" sibTransId="{EF1B1C7B-B4BF-4D39-9D98-C4D783F43FAB}"/>
    <dgm:cxn modelId="{868F7268-549B-46D3-AF8D-ADD8BA4582C4}" type="presOf" srcId="{714B919E-55CD-40CC-866D-3A0A0E615923}" destId="{5FD4022B-4E5D-4094-B9F1-8327B9FC6E4C}" srcOrd="1" destOrd="0" presId="urn:microsoft.com/office/officeart/2005/8/layout/lProcess2"/>
    <dgm:cxn modelId="{E153C271-347F-4B39-9F52-D1E7805E4CE6}" type="presOf" srcId="{10D82BBC-B877-48B6-BDEC-8F4455CE522C}" destId="{E9211021-E3D5-4133-8D3D-F547705F4956}" srcOrd="0" destOrd="0" presId="urn:microsoft.com/office/officeart/2005/8/layout/lProcess2"/>
    <dgm:cxn modelId="{2CFAC651-7F91-4AF4-A451-3CDD5A881F19}" type="presOf" srcId="{6B734E28-4779-4CE0-B68D-4591EAB244F8}" destId="{6DFF26F5-8523-4A32-AE11-8C0C5EEBEA21}" srcOrd="1" destOrd="0" presId="urn:microsoft.com/office/officeart/2005/8/layout/lProcess2"/>
    <dgm:cxn modelId="{41624575-5F12-4899-B8DE-01CA48EDF07E}" srcId="{49318EFB-81D5-4DDD-9427-2E392D70955B}" destId="{6C182427-C35E-4BA9-BFFF-546E20D5F79A}" srcOrd="2" destOrd="0" parTransId="{EE2C4F33-F1C8-4E8E-BFCD-C256CE80A9E6}" sibTransId="{26D94C8A-12D0-494F-82A0-62BCBC3B7048}"/>
    <dgm:cxn modelId="{13B1A756-125D-4C9E-A6F9-F73DA24C4641}" srcId="{49318EFB-81D5-4DDD-9427-2E392D70955B}" destId="{F01735D9-2B96-41FD-8AEC-8EB9914812B6}" srcOrd="1" destOrd="0" parTransId="{47E0F769-EA6B-4B26-934F-777E4727E568}" sibTransId="{0536881A-744B-40AC-BDE9-A2F5982E0410}"/>
    <dgm:cxn modelId="{98FB7E78-1819-40B8-A561-0B5767BC15CB}" type="presOf" srcId="{52A9644F-BC62-430E-84AB-E9BC67C5894B}" destId="{291CAE4F-7BBE-4688-9159-9554015673C1}" srcOrd="0" destOrd="0" presId="urn:microsoft.com/office/officeart/2005/8/layout/lProcess2"/>
    <dgm:cxn modelId="{8F35E078-BA02-4E01-8A01-C43B7FF2D111}" srcId="{49318EFB-81D5-4DDD-9427-2E392D70955B}" destId="{65A380D7-AEB1-4297-BD50-C1695B8CD523}" srcOrd="0" destOrd="0" parTransId="{3F6A1564-ECAE-4525-9C01-E6EF093B1161}" sibTransId="{EE308D47-311D-4A05-97DA-56D4657DD1BC}"/>
    <dgm:cxn modelId="{0FB7067B-00F9-4113-9089-E0BAD52B4409}" type="presOf" srcId="{8C973DB8-EA09-43A6-BBE4-18376A8BA0AB}" destId="{B0ABFA55-EB30-40ED-9C23-2748A62529DD}" srcOrd="0" destOrd="0" presId="urn:microsoft.com/office/officeart/2005/8/layout/lProcess2"/>
    <dgm:cxn modelId="{A164AF7C-8249-4395-8215-9807B44BACB6}" srcId="{468BB6D5-1E4E-47F3-8387-8663D559E1A6}" destId="{714B919E-55CD-40CC-866D-3A0A0E615923}" srcOrd="1" destOrd="0" parTransId="{BE624681-6C8E-4223-B319-0D7DA905561E}" sibTransId="{557F2650-EF26-4583-B9BE-E23DDA54DE63}"/>
    <dgm:cxn modelId="{68CDAB7E-87B4-4DA1-82B3-DDA6885F7BBA}" type="presOf" srcId="{468BB6D5-1E4E-47F3-8387-8663D559E1A6}" destId="{90B8385B-EB50-40EF-BB9C-B5A98BE9EB34}" srcOrd="0" destOrd="0" presId="urn:microsoft.com/office/officeart/2005/8/layout/lProcess2"/>
    <dgm:cxn modelId="{7F75AE8F-CE09-456F-920E-49FCAD309084}" srcId="{6B734E28-4779-4CE0-B68D-4591EAB244F8}" destId="{10D82BBC-B877-48B6-BDEC-8F4455CE522C}" srcOrd="0" destOrd="0" parTransId="{0B86181F-E92D-4517-BC48-715C6922B8B4}" sibTransId="{0739194E-FFB6-4E62-86EB-C772A977CB52}"/>
    <dgm:cxn modelId="{3C8E57A8-B6C3-4EB4-982D-FF11591C6D02}" type="presOf" srcId="{E92043C6-3B0F-4C03-B475-3BC532A90177}" destId="{2964CEDF-486B-4EB0-9F36-54B510E0E1A9}" srcOrd="0" destOrd="0" presId="urn:microsoft.com/office/officeart/2005/8/layout/lProcess2"/>
    <dgm:cxn modelId="{95339CB8-37E7-4E68-B9F1-C3CD69C77AC4}" type="presOf" srcId="{C9D6CB78-8BD9-4D0A-80C4-36931FD9E5F8}" destId="{2BEBB431-DEAB-4CE5-8677-7475EEFF12D1}" srcOrd="0" destOrd="0" presId="urn:microsoft.com/office/officeart/2005/8/layout/lProcess2"/>
    <dgm:cxn modelId="{FF40B3BF-E1E8-45E7-8D12-F85A9BB5EE5A}" srcId="{6B734E28-4779-4CE0-B68D-4591EAB244F8}" destId="{C9D6CB78-8BD9-4D0A-80C4-36931FD9E5F8}" srcOrd="2" destOrd="0" parTransId="{D8FAAE0D-413D-45CB-81AC-CF395ADEF6C2}" sibTransId="{D5B73C26-C9F5-4624-BED0-300BE66A11CA}"/>
    <dgm:cxn modelId="{1B2D9ECA-B76B-4DEC-8911-E7BD304A849F}" type="presOf" srcId="{49318EFB-81D5-4DDD-9427-2E392D70955B}" destId="{12A5754B-67CE-438E-8C7F-EF0E982F198A}" srcOrd="1" destOrd="0" presId="urn:microsoft.com/office/officeart/2005/8/layout/lProcess2"/>
    <dgm:cxn modelId="{8031F5DF-AE91-4F99-A7ED-DE0F679D21D1}" type="presOf" srcId="{49318EFB-81D5-4DDD-9427-2E392D70955B}" destId="{E3D787D0-AF16-4E1D-8E1B-7DEAEC7B75F0}" srcOrd="0" destOrd="0" presId="urn:microsoft.com/office/officeart/2005/8/layout/lProcess2"/>
    <dgm:cxn modelId="{1426B1EA-EA7C-4C11-A645-3CC369023036}" srcId="{714B919E-55CD-40CC-866D-3A0A0E615923}" destId="{52A9644F-BC62-430E-84AB-E9BC67C5894B}" srcOrd="1" destOrd="0" parTransId="{377945C3-0A16-41B5-BA22-A59F23E33E78}" sibTransId="{3D412DE7-230B-4EAF-8814-CB0FDCD5F08C}"/>
    <dgm:cxn modelId="{C40241EB-EB1C-4807-B466-DBA9E0A50F66}" srcId="{714B919E-55CD-40CC-866D-3A0A0E615923}" destId="{09089166-F0A7-439C-A856-A9EE07EA6F74}" srcOrd="2" destOrd="0" parTransId="{A85EFC72-593A-48A7-ACAE-B0B51D7DE9BF}" sibTransId="{C11115A3-9F3E-48E3-BED9-73AC926AEDF2}"/>
    <dgm:cxn modelId="{07436AF7-6279-42A5-988A-F3F6555E7FE3}" type="presOf" srcId="{F01735D9-2B96-41FD-8AEC-8EB9914812B6}" destId="{E255A8E2-DC99-4D06-AA0E-13625895CC0B}" srcOrd="0" destOrd="0" presId="urn:microsoft.com/office/officeart/2005/8/layout/lProcess2"/>
    <dgm:cxn modelId="{63582F83-9EA0-451B-8E6A-5247A5D4D6CF}" type="presParOf" srcId="{90B8385B-EB50-40EF-BB9C-B5A98BE9EB34}" destId="{E450A0D6-F0DA-4FA9-BC1E-25EE590548C7}" srcOrd="0" destOrd="0" presId="urn:microsoft.com/office/officeart/2005/8/layout/lProcess2"/>
    <dgm:cxn modelId="{19CF7177-E239-4601-ACB9-B85D23A8C713}" type="presParOf" srcId="{E450A0D6-F0DA-4FA9-BC1E-25EE590548C7}" destId="{D3031CA3-34EF-43AD-9AE3-E7C8409C252C}" srcOrd="0" destOrd="0" presId="urn:microsoft.com/office/officeart/2005/8/layout/lProcess2"/>
    <dgm:cxn modelId="{74953428-6577-4115-96CD-D350CEF673C7}" type="presParOf" srcId="{E450A0D6-F0DA-4FA9-BC1E-25EE590548C7}" destId="{6DFF26F5-8523-4A32-AE11-8C0C5EEBEA21}" srcOrd="1" destOrd="0" presId="urn:microsoft.com/office/officeart/2005/8/layout/lProcess2"/>
    <dgm:cxn modelId="{CF176410-1DE4-438A-AC9A-4A4209D794C6}" type="presParOf" srcId="{E450A0D6-F0DA-4FA9-BC1E-25EE590548C7}" destId="{92E51F62-AF6A-46C5-9220-D8D155C80BD9}" srcOrd="2" destOrd="0" presId="urn:microsoft.com/office/officeart/2005/8/layout/lProcess2"/>
    <dgm:cxn modelId="{1ED8F754-19B1-44C7-9D1E-874D69640E8A}" type="presParOf" srcId="{92E51F62-AF6A-46C5-9220-D8D155C80BD9}" destId="{44FD6A54-8C5A-4467-B5D4-4ED8B5BF6C76}" srcOrd="0" destOrd="0" presId="urn:microsoft.com/office/officeart/2005/8/layout/lProcess2"/>
    <dgm:cxn modelId="{CABDB174-3292-4599-95BB-E1B858E7974D}" type="presParOf" srcId="{44FD6A54-8C5A-4467-B5D4-4ED8B5BF6C76}" destId="{E9211021-E3D5-4133-8D3D-F547705F4956}" srcOrd="0" destOrd="0" presId="urn:microsoft.com/office/officeart/2005/8/layout/lProcess2"/>
    <dgm:cxn modelId="{D842CFB3-4C69-4600-B9EA-955D2BF6D963}" type="presParOf" srcId="{44FD6A54-8C5A-4467-B5D4-4ED8B5BF6C76}" destId="{9106A506-3E61-4D15-83D8-866D7BF69485}" srcOrd="1" destOrd="0" presId="urn:microsoft.com/office/officeart/2005/8/layout/lProcess2"/>
    <dgm:cxn modelId="{C2CC6254-6943-43F6-94D0-D4A1E5995802}" type="presParOf" srcId="{44FD6A54-8C5A-4467-B5D4-4ED8B5BF6C76}" destId="{B0ABFA55-EB30-40ED-9C23-2748A62529DD}" srcOrd="2" destOrd="0" presId="urn:microsoft.com/office/officeart/2005/8/layout/lProcess2"/>
    <dgm:cxn modelId="{FBADD087-00C5-4CFE-9771-3996A0BB356F}" type="presParOf" srcId="{44FD6A54-8C5A-4467-B5D4-4ED8B5BF6C76}" destId="{88926DDF-7EF0-4A84-827D-75A12D669DAB}" srcOrd="3" destOrd="0" presId="urn:microsoft.com/office/officeart/2005/8/layout/lProcess2"/>
    <dgm:cxn modelId="{2B79D992-8DE4-4A33-94B8-B5215467141A}" type="presParOf" srcId="{44FD6A54-8C5A-4467-B5D4-4ED8B5BF6C76}" destId="{2BEBB431-DEAB-4CE5-8677-7475EEFF12D1}" srcOrd="4" destOrd="0" presId="urn:microsoft.com/office/officeart/2005/8/layout/lProcess2"/>
    <dgm:cxn modelId="{BAC3048D-4760-4042-A65C-A9FAB805BEAC}" type="presParOf" srcId="{90B8385B-EB50-40EF-BB9C-B5A98BE9EB34}" destId="{A048ED5E-3BC7-4E34-ACCF-5E14B5F9C16F}" srcOrd="1" destOrd="0" presId="urn:microsoft.com/office/officeart/2005/8/layout/lProcess2"/>
    <dgm:cxn modelId="{7776814C-450F-4624-8AC9-3246DDEA5BCC}" type="presParOf" srcId="{90B8385B-EB50-40EF-BB9C-B5A98BE9EB34}" destId="{D251B029-3D7B-4ACF-B841-746991DEDC70}" srcOrd="2" destOrd="0" presId="urn:microsoft.com/office/officeart/2005/8/layout/lProcess2"/>
    <dgm:cxn modelId="{0F10A7C4-B99C-4F6E-8C03-939C3F5C555E}" type="presParOf" srcId="{D251B029-3D7B-4ACF-B841-746991DEDC70}" destId="{726D1CFD-23C4-4198-B4D2-F299BB9DA979}" srcOrd="0" destOrd="0" presId="urn:microsoft.com/office/officeart/2005/8/layout/lProcess2"/>
    <dgm:cxn modelId="{7CD56B24-1271-4A8F-BC99-B8720742A563}" type="presParOf" srcId="{D251B029-3D7B-4ACF-B841-746991DEDC70}" destId="{5FD4022B-4E5D-4094-B9F1-8327B9FC6E4C}" srcOrd="1" destOrd="0" presId="urn:microsoft.com/office/officeart/2005/8/layout/lProcess2"/>
    <dgm:cxn modelId="{DC377E68-1A74-4A1A-B56F-C0628B32F62D}" type="presParOf" srcId="{D251B029-3D7B-4ACF-B841-746991DEDC70}" destId="{C0952051-EA21-48C4-9E30-05CCEF024F09}" srcOrd="2" destOrd="0" presId="urn:microsoft.com/office/officeart/2005/8/layout/lProcess2"/>
    <dgm:cxn modelId="{C21B2F46-D9CA-454B-BC9D-B82183497812}" type="presParOf" srcId="{C0952051-EA21-48C4-9E30-05CCEF024F09}" destId="{54AD558F-0C43-4152-BAFF-138A7C1E4205}" srcOrd="0" destOrd="0" presId="urn:microsoft.com/office/officeart/2005/8/layout/lProcess2"/>
    <dgm:cxn modelId="{FD58EF3B-07AA-4B3A-83BE-9AB11F67EF6A}" type="presParOf" srcId="{54AD558F-0C43-4152-BAFF-138A7C1E4205}" destId="{2964CEDF-486B-4EB0-9F36-54B510E0E1A9}" srcOrd="0" destOrd="0" presId="urn:microsoft.com/office/officeart/2005/8/layout/lProcess2"/>
    <dgm:cxn modelId="{7913A389-FCAA-4C2F-A6EE-5FD30ED53E6B}" type="presParOf" srcId="{54AD558F-0C43-4152-BAFF-138A7C1E4205}" destId="{3B49542F-0403-407B-BB2F-8A4335AB1BBC}" srcOrd="1" destOrd="0" presId="urn:microsoft.com/office/officeart/2005/8/layout/lProcess2"/>
    <dgm:cxn modelId="{A332F251-CC5E-46D0-B13F-FBB6D01DC03C}" type="presParOf" srcId="{54AD558F-0C43-4152-BAFF-138A7C1E4205}" destId="{291CAE4F-7BBE-4688-9159-9554015673C1}" srcOrd="2" destOrd="0" presId="urn:microsoft.com/office/officeart/2005/8/layout/lProcess2"/>
    <dgm:cxn modelId="{A258F34C-6060-4E5A-BF30-AB048FB9F59D}" type="presParOf" srcId="{54AD558F-0C43-4152-BAFF-138A7C1E4205}" destId="{AAFCC54C-D242-4F70-9B02-4B1FBAD3C133}" srcOrd="3" destOrd="0" presId="urn:microsoft.com/office/officeart/2005/8/layout/lProcess2"/>
    <dgm:cxn modelId="{11881F3C-488B-485F-84D6-FAB4C41EB7B1}" type="presParOf" srcId="{54AD558F-0C43-4152-BAFF-138A7C1E4205}" destId="{FBA1281C-76A1-4AA6-B312-3683AA95967A}" srcOrd="4" destOrd="0" presId="urn:microsoft.com/office/officeart/2005/8/layout/lProcess2"/>
    <dgm:cxn modelId="{B19EA418-829A-49A5-B427-75D651D63852}" type="presParOf" srcId="{90B8385B-EB50-40EF-BB9C-B5A98BE9EB34}" destId="{97613F93-1606-4C79-A302-068F68D2FA3E}" srcOrd="3" destOrd="0" presId="urn:microsoft.com/office/officeart/2005/8/layout/lProcess2"/>
    <dgm:cxn modelId="{53E9C093-25B8-4B41-BFB8-2620CCE68BA1}" type="presParOf" srcId="{90B8385B-EB50-40EF-BB9C-B5A98BE9EB34}" destId="{C54D1D19-FADE-4346-8081-56F0E7271429}" srcOrd="4" destOrd="0" presId="urn:microsoft.com/office/officeart/2005/8/layout/lProcess2"/>
    <dgm:cxn modelId="{EE00A9F5-8D25-483A-BCB6-4B97B155767F}" type="presParOf" srcId="{C54D1D19-FADE-4346-8081-56F0E7271429}" destId="{E3D787D0-AF16-4E1D-8E1B-7DEAEC7B75F0}" srcOrd="0" destOrd="0" presId="urn:microsoft.com/office/officeart/2005/8/layout/lProcess2"/>
    <dgm:cxn modelId="{799A4437-7CB6-4726-864D-012CB0819AD0}" type="presParOf" srcId="{C54D1D19-FADE-4346-8081-56F0E7271429}" destId="{12A5754B-67CE-438E-8C7F-EF0E982F198A}" srcOrd="1" destOrd="0" presId="urn:microsoft.com/office/officeart/2005/8/layout/lProcess2"/>
    <dgm:cxn modelId="{82457328-4512-4CEB-87D8-663B39677C09}" type="presParOf" srcId="{C54D1D19-FADE-4346-8081-56F0E7271429}" destId="{0AA533D0-7DE4-4BA7-8257-71EEDAC50968}" srcOrd="2" destOrd="0" presId="urn:microsoft.com/office/officeart/2005/8/layout/lProcess2"/>
    <dgm:cxn modelId="{B589F9F9-3C63-46E3-AC89-05CCD681DBE9}" type="presParOf" srcId="{0AA533D0-7DE4-4BA7-8257-71EEDAC50968}" destId="{B29EF633-6BEB-4A4C-ADB8-F40338FC0A48}" srcOrd="0" destOrd="0" presId="urn:microsoft.com/office/officeart/2005/8/layout/lProcess2"/>
    <dgm:cxn modelId="{D2A7A885-1C81-4506-8E21-B84B810DD685}" type="presParOf" srcId="{B29EF633-6BEB-4A4C-ADB8-F40338FC0A48}" destId="{5DD60993-7437-4A02-AD9A-DF0040091972}" srcOrd="0" destOrd="0" presId="urn:microsoft.com/office/officeart/2005/8/layout/lProcess2"/>
    <dgm:cxn modelId="{3D07CA07-BB85-4285-8973-2253192470B3}" type="presParOf" srcId="{B29EF633-6BEB-4A4C-ADB8-F40338FC0A48}" destId="{F582443C-BC44-4402-B11D-4D3AD6628D64}" srcOrd="1" destOrd="0" presId="urn:microsoft.com/office/officeart/2005/8/layout/lProcess2"/>
    <dgm:cxn modelId="{B5D38560-C531-4611-8672-1A9928AD3511}" type="presParOf" srcId="{B29EF633-6BEB-4A4C-ADB8-F40338FC0A48}" destId="{E255A8E2-DC99-4D06-AA0E-13625895CC0B}" srcOrd="2" destOrd="0" presId="urn:microsoft.com/office/officeart/2005/8/layout/lProcess2"/>
    <dgm:cxn modelId="{85F88883-C962-46C7-BD37-AD188F51C265}" type="presParOf" srcId="{B29EF633-6BEB-4A4C-ADB8-F40338FC0A48}" destId="{BA1C054F-B3B0-446F-86F7-F99D0A27AA74}" srcOrd="3" destOrd="0" presId="urn:microsoft.com/office/officeart/2005/8/layout/lProcess2"/>
    <dgm:cxn modelId="{FCF39521-3A2E-40CB-B02E-5E59433348D5}" type="presParOf" srcId="{B29EF633-6BEB-4A4C-ADB8-F40338FC0A48}" destId="{EC05D138-937D-4965-B4E9-8D4663260E15}"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31CA3-34EF-43AD-9AE3-E7C8409C252C}">
      <dsp:nvSpPr>
        <dsp:cNvPr id="0" name=""/>
        <dsp:cNvSpPr/>
      </dsp:nvSpPr>
      <dsp:spPr>
        <a:xfrm>
          <a:off x="1283"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fr-FR" sz="3300" kern="1200"/>
            <a:t>Grand </a:t>
          </a:r>
          <a:r>
            <a:rPr lang="fr-FR" sz="3300" kern="1200" dirty="0"/>
            <a:t>panier</a:t>
          </a:r>
        </a:p>
      </dsp:txBody>
      <dsp:txXfrm>
        <a:off x="1283" y="0"/>
        <a:ext cx="3337470" cy="1305401"/>
      </dsp:txXfrm>
    </dsp:sp>
    <dsp:sp modelId="{E9211021-E3D5-4133-8D3D-F547705F4956}">
      <dsp:nvSpPr>
        <dsp:cNvPr id="0" name=""/>
        <dsp:cNvSpPr/>
      </dsp:nvSpPr>
      <dsp:spPr>
        <a:xfrm>
          <a:off x="335030" y="1305773"/>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10 à 12 produits</a:t>
          </a:r>
        </a:p>
      </dsp:txBody>
      <dsp:txXfrm>
        <a:off x="360068" y="1330811"/>
        <a:ext cx="2619900" cy="804787"/>
      </dsp:txXfrm>
    </dsp:sp>
    <dsp:sp modelId="{B0ABFA55-EB30-40ED-9C23-2748A62529DD}">
      <dsp:nvSpPr>
        <dsp:cNvPr id="0" name=""/>
        <dsp:cNvSpPr/>
      </dsp:nvSpPr>
      <dsp:spPr>
        <a:xfrm>
          <a:off x="335030" y="2292154"/>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26 euros</a:t>
          </a:r>
        </a:p>
        <a:p>
          <a:pPr marL="0" lvl="0" indent="0" algn="ctr" defTabSz="977900">
            <a:lnSpc>
              <a:spcPct val="90000"/>
            </a:lnSpc>
            <a:spcBef>
              <a:spcPct val="0"/>
            </a:spcBef>
            <a:spcAft>
              <a:spcPct val="35000"/>
            </a:spcAft>
            <a:buNone/>
          </a:pPr>
          <a:r>
            <a:rPr lang="fr-FR" sz="2200" kern="1200" dirty="0"/>
            <a:t>51 SEMAINES</a:t>
          </a:r>
        </a:p>
      </dsp:txBody>
      <dsp:txXfrm>
        <a:off x="360068" y="2317192"/>
        <a:ext cx="2619900" cy="804787"/>
      </dsp:txXfrm>
    </dsp:sp>
    <dsp:sp modelId="{2BEBB431-DEAB-4CE5-8677-7475EEFF12D1}">
      <dsp:nvSpPr>
        <dsp:cNvPr id="0" name=""/>
        <dsp:cNvSpPr/>
      </dsp:nvSpPr>
      <dsp:spPr>
        <a:xfrm>
          <a:off x="335030" y="3278535"/>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Paiement en 1, 2, 4, 6 fois</a:t>
          </a:r>
        </a:p>
      </dsp:txBody>
      <dsp:txXfrm>
        <a:off x="360068" y="3303573"/>
        <a:ext cx="2619900" cy="804787"/>
      </dsp:txXfrm>
    </dsp:sp>
    <dsp:sp modelId="{726D1CFD-23C4-4198-B4D2-F299BB9DA979}">
      <dsp:nvSpPr>
        <dsp:cNvPr id="0" name=""/>
        <dsp:cNvSpPr/>
      </dsp:nvSpPr>
      <dsp:spPr>
        <a:xfrm>
          <a:off x="3589064"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fr-FR" sz="3300" kern="1200" dirty="0"/>
            <a:t>Moyen panier</a:t>
          </a:r>
        </a:p>
      </dsp:txBody>
      <dsp:txXfrm>
        <a:off x="3589064" y="0"/>
        <a:ext cx="3337470" cy="1305401"/>
      </dsp:txXfrm>
    </dsp:sp>
    <dsp:sp modelId="{2964CEDF-486B-4EB0-9F36-54B510E0E1A9}">
      <dsp:nvSpPr>
        <dsp:cNvPr id="0" name=""/>
        <dsp:cNvSpPr/>
      </dsp:nvSpPr>
      <dsp:spPr>
        <a:xfrm>
          <a:off x="3922811" y="1305773"/>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6 à 8 produits</a:t>
          </a:r>
        </a:p>
      </dsp:txBody>
      <dsp:txXfrm>
        <a:off x="3947849" y="1330811"/>
        <a:ext cx="2619900" cy="804787"/>
      </dsp:txXfrm>
    </dsp:sp>
    <dsp:sp modelId="{291CAE4F-7BBE-4688-9159-9554015673C1}">
      <dsp:nvSpPr>
        <dsp:cNvPr id="0" name=""/>
        <dsp:cNvSpPr/>
      </dsp:nvSpPr>
      <dsp:spPr>
        <a:xfrm>
          <a:off x="3922811" y="2292154"/>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19,5 euros</a:t>
          </a:r>
        </a:p>
        <a:p>
          <a:pPr marL="0" lvl="0" indent="0" algn="ctr" defTabSz="977900">
            <a:lnSpc>
              <a:spcPct val="90000"/>
            </a:lnSpc>
            <a:spcBef>
              <a:spcPct val="0"/>
            </a:spcBef>
            <a:spcAft>
              <a:spcPct val="35000"/>
            </a:spcAft>
            <a:buNone/>
          </a:pPr>
          <a:r>
            <a:rPr lang="fr-FR" sz="2200" kern="1200" dirty="0"/>
            <a:t>51 SEMAINES</a:t>
          </a:r>
        </a:p>
      </dsp:txBody>
      <dsp:txXfrm>
        <a:off x="3947849" y="2317192"/>
        <a:ext cx="2619900" cy="804787"/>
      </dsp:txXfrm>
    </dsp:sp>
    <dsp:sp modelId="{FBA1281C-76A1-4AA6-B312-3683AA95967A}">
      <dsp:nvSpPr>
        <dsp:cNvPr id="0" name=""/>
        <dsp:cNvSpPr/>
      </dsp:nvSpPr>
      <dsp:spPr>
        <a:xfrm>
          <a:off x="3922811" y="3278535"/>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Paiement en 1,2,4 fois </a:t>
          </a:r>
        </a:p>
      </dsp:txBody>
      <dsp:txXfrm>
        <a:off x="3947849" y="3303573"/>
        <a:ext cx="2619900" cy="804787"/>
      </dsp:txXfrm>
    </dsp:sp>
    <dsp:sp modelId="{E3D787D0-AF16-4E1D-8E1B-7DEAEC7B75F0}">
      <dsp:nvSpPr>
        <dsp:cNvPr id="0" name=""/>
        <dsp:cNvSpPr/>
      </dsp:nvSpPr>
      <dsp:spPr>
        <a:xfrm>
          <a:off x="7176845"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fr-FR" sz="3300" kern="1200" dirty="0"/>
            <a:t>Grand panier  </a:t>
          </a:r>
        </a:p>
        <a:p>
          <a:pPr marL="0" lvl="0" indent="0" algn="ctr" defTabSz="1466850">
            <a:lnSpc>
              <a:spcPct val="90000"/>
            </a:lnSpc>
            <a:spcBef>
              <a:spcPct val="0"/>
            </a:spcBef>
            <a:spcAft>
              <a:spcPct val="35000"/>
            </a:spcAft>
            <a:buNone/>
          </a:pPr>
          <a:r>
            <a:rPr lang="fr-FR" sz="3300" kern="1200" dirty="0"/>
            <a:t>1 semaine/2</a:t>
          </a:r>
        </a:p>
      </dsp:txBody>
      <dsp:txXfrm>
        <a:off x="7176845" y="0"/>
        <a:ext cx="3337470" cy="1305401"/>
      </dsp:txXfrm>
    </dsp:sp>
    <dsp:sp modelId="{5DD60993-7437-4A02-AD9A-DF0040091972}">
      <dsp:nvSpPr>
        <dsp:cNvPr id="0" name=""/>
        <dsp:cNvSpPr/>
      </dsp:nvSpPr>
      <dsp:spPr>
        <a:xfrm>
          <a:off x="7510592" y="1305773"/>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dirty="0"/>
            <a:t>10 à 12 produits</a:t>
          </a:r>
        </a:p>
      </dsp:txBody>
      <dsp:txXfrm>
        <a:off x="7535630" y="1330811"/>
        <a:ext cx="2619900" cy="804787"/>
      </dsp:txXfrm>
    </dsp:sp>
    <dsp:sp modelId="{E255A8E2-DC99-4D06-AA0E-13625895CC0B}">
      <dsp:nvSpPr>
        <dsp:cNvPr id="0" name=""/>
        <dsp:cNvSpPr/>
      </dsp:nvSpPr>
      <dsp:spPr>
        <a:xfrm>
          <a:off x="7510592" y="2292154"/>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a:t>26 </a:t>
          </a:r>
          <a:r>
            <a:rPr lang="fr-FR" sz="2200" kern="1200" dirty="0"/>
            <a:t>euros </a:t>
          </a:r>
        </a:p>
        <a:p>
          <a:pPr marL="0" lvl="0" indent="0" algn="ctr" defTabSz="977900">
            <a:lnSpc>
              <a:spcPct val="90000"/>
            </a:lnSpc>
            <a:spcBef>
              <a:spcPct val="0"/>
            </a:spcBef>
            <a:spcAft>
              <a:spcPct val="35000"/>
            </a:spcAft>
            <a:buNone/>
          </a:pPr>
          <a:r>
            <a:rPr lang="fr-FR" sz="2200" kern="1200" dirty="0"/>
            <a:t>25 OU 26 SEMAINES</a:t>
          </a:r>
        </a:p>
      </dsp:txBody>
      <dsp:txXfrm>
        <a:off x="7535630" y="2317192"/>
        <a:ext cx="2619900" cy="804787"/>
      </dsp:txXfrm>
    </dsp:sp>
    <dsp:sp modelId="{EC05D138-937D-4965-B4E9-8D4663260E15}">
      <dsp:nvSpPr>
        <dsp:cNvPr id="0" name=""/>
        <dsp:cNvSpPr/>
      </dsp:nvSpPr>
      <dsp:spPr>
        <a:xfrm>
          <a:off x="7510592" y="3278535"/>
          <a:ext cx="2669976" cy="85486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fr-FR" sz="2200" kern="1200"/>
            <a:t>Paiement en 1,2,4 fois </a:t>
          </a:r>
          <a:endParaRPr lang="fr-FR" sz="2200" kern="1200" dirty="0"/>
        </a:p>
      </dsp:txBody>
      <dsp:txXfrm>
        <a:off x="7535630" y="3303573"/>
        <a:ext cx="2619900" cy="80478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C4D1D-5E84-408A-B2E1-A5FFBDBBB5EC}" type="datetimeFigureOut">
              <a:rPr lang="fr-FR" smtClean="0"/>
              <a:t>24/04/2024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900D-5C65-4CFB-B6A0-3F864C0D8A8D}" type="slidenum">
              <a:rPr lang="fr-FR" smtClean="0"/>
              <a:t>‹N°›</a:t>
            </a:fld>
            <a:endParaRPr lang="fr-FR"/>
          </a:p>
        </p:txBody>
      </p:sp>
    </p:spTree>
    <p:extLst>
      <p:ext uri="{BB962C8B-B14F-4D97-AF65-F5344CB8AC3E}">
        <p14:creationId xmlns:p14="http://schemas.microsoft.com/office/powerpoint/2010/main" val="336531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51152614-8EDB-F1D8-6FC8-78F7308203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B31D2A-F0A6-4F82-A8F2-9414F119959B}" type="slidenum">
              <a:rPr lang="fr-FR" altLang="fr-FR" smtClean="0"/>
              <a:pPr/>
              <a:t>12</a:t>
            </a:fld>
            <a:endParaRPr lang="fr-FR" altLang="fr-FR"/>
          </a:p>
        </p:txBody>
      </p:sp>
      <p:sp>
        <p:nvSpPr>
          <p:cNvPr id="5123" name="Rectangle 2">
            <a:extLst>
              <a:ext uri="{FF2B5EF4-FFF2-40B4-BE49-F238E27FC236}">
                <a16:creationId xmlns:a16="http://schemas.microsoft.com/office/drawing/2014/main" id="{F747297B-DCC5-CE70-D892-DE36010D1009}"/>
              </a:ext>
            </a:extLst>
          </p:cNvPr>
          <p:cNvSpPr>
            <a:spLocks noGrp="1" noRot="1" noChangeAspect="1" noChangeArrowheads="1" noTextEdit="1"/>
          </p:cNvSpPr>
          <p:nvPr>
            <p:ph type="sldImg"/>
          </p:nvPr>
        </p:nvSpPr>
        <p:spPr>
          <a:xfrm>
            <a:off x="1143000" y="695325"/>
            <a:ext cx="4572000" cy="3429000"/>
          </a:xfrm>
          <a:ln/>
        </p:spPr>
      </p:sp>
      <p:sp>
        <p:nvSpPr>
          <p:cNvPr id="5124" name="Rectangle 3">
            <a:extLst>
              <a:ext uri="{FF2B5EF4-FFF2-40B4-BE49-F238E27FC236}">
                <a16:creationId xmlns:a16="http://schemas.microsoft.com/office/drawing/2014/main" id="{2AB143D0-1CD8-8A56-9672-EF9A8F45F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A251055-C104-75E9-7F5E-F6B1FA8BD2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081B2C-EF00-45E9-8CD0-6AA8E0D2EFB4}" type="slidenum">
              <a:rPr lang="fr-FR" altLang="fr-FR" smtClean="0"/>
              <a:pPr/>
              <a:t>28</a:t>
            </a:fld>
            <a:endParaRPr lang="fr-FR" altLang="fr-FR"/>
          </a:p>
        </p:txBody>
      </p:sp>
      <p:sp>
        <p:nvSpPr>
          <p:cNvPr id="22531" name="Rectangle 2">
            <a:extLst>
              <a:ext uri="{FF2B5EF4-FFF2-40B4-BE49-F238E27FC236}">
                <a16:creationId xmlns:a16="http://schemas.microsoft.com/office/drawing/2014/main" id="{B216A296-2A4F-D0CC-381D-68E8919AE699}"/>
              </a:ext>
            </a:extLst>
          </p:cNvPr>
          <p:cNvSpPr>
            <a:spLocks noGrp="1" noRot="1" noChangeAspect="1" noChangeArrowheads="1" noTextEdit="1"/>
          </p:cNvSpPr>
          <p:nvPr>
            <p:ph type="sldImg"/>
          </p:nvPr>
        </p:nvSpPr>
        <p:spPr>
          <a:xfrm>
            <a:off x="1143000" y="695325"/>
            <a:ext cx="4572000" cy="3429000"/>
          </a:xfrm>
          <a:ln/>
        </p:spPr>
      </p:sp>
      <p:sp>
        <p:nvSpPr>
          <p:cNvPr id="22532" name="Rectangle 3">
            <a:extLst>
              <a:ext uri="{FF2B5EF4-FFF2-40B4-BE49-F238E27FC236}">
                <a16:creationId xmlns:a16="http://schemas.microsoft.com/office/drawing/2014/main" id="{4B36059D-E1BE-1006-2DEA-69E16CDF11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a:t>Producteurs et installation : Accompagner de « jeunes » producteurs portant les valeurs de notre Amap dans leur développement </a:t>
            </a:r>
          </a:p>
          <a:p>
            <a:pPr lvl="1"/>
            <a:r>
              <a:rPr lang="fr-FR" dirty="0"/>
              <a:t>Répondre aux sollicitations </a:t>
            </a:r>
          </a:p>
          <a:p>
            <a:pPr lvl="1"/>
            <a:r>
              <a:rPr lang="fr-FR" dirty="0"/>
              <a:t>Rechercher de nouveaux producteurs</a:t>
            </a:r>
          </a:p>
          <a:p>
            <a:pPr lvl="1"/>
            <a:r>
              <a:rPr lang="fr-FR" dirty="0"/>
              <a:t>Mettre en place de nouveaux contrats</a:t>
            </a:r>
          </a:p>
          <a:p>
            <a:pPr lvl="1"/>
            <a:r>
              <a:rPr lang="fr-FR" dirty="0"/>
              <a:t>Faire le lien entre les Amapiens et le producteur </a:t>
            </a:r>
          </a:p>
          <a:p>
            <a:r>
              <a:rPr lang="fr-FR" dirty="0"/>
              <a:t>Distribution : 4 </a:t>
            </a:r>
            <a:r>
              <a:rPr lang="fr-FR" dirty="0" err="1"/>
              <a:t>distibutions</a:t>
            </a:r>
            <a:r>
              <a:rPr lang="fr-FR" dirty="0"/>
              <a:t> par ans</a:t>
            </a:r>
          </a:p>
          <a:p>
            <a:r>
              <a:rPr lang="fr-FR" dirty="0"/>
              <a:t>Communication : 1 page </a:t>
            </a:r>
            <a:r>
              <a:rPr lang="fr-FR" dirty="0" err="1"/>
              <a:t>facebook</a:t>
            </a:r>
            <a:r>
              <a:rPr lang="fr-FR" dirty="0"/>
              <a:t>, 1 site internet, publication dans le groupe les temps d’engagements</a:t>
            </a:r>
          </a:p>
        </p:txBody>
      </p:sp>
      <p:sp>
        <p:nvSpPr>
          <p:cNvPr id="4" name="Espace réservé du numéro de diapositive 3"/>
          <p:cNvSpPr>
            <a:spLocks noGrp="1"/>
          </p:cNvSpPr>
          <p:nvPr>
            <p:ph type="sldNum" sz="quarter" idx="5"/>
          </p:nvPr>
        </p:nvSpPr>
        <p:spPr/>
        <p:txBody>
          <a:bodyPr/>
          <a:lstStyle/>
          <a:p>
            <a:fld id="{7E97900D-5C65-4CFB-B6A0-3F864C0D8A8D}" type="slidenum">
              <a:rPr lang="fr-FR" smtClean="0"/>
              <a:t>32</a:t>
            </a:fld>
            <a:endParaRPr lang="fr-FR"/>
          </a:p>
        </p:txBody>
      </p:sp>
    </p:spTree>
    <p:extLst>
      <p:ext uri="{BB962C8B-B14F-4D97-AF65-F5344CB8AC3E}">
        <p14:creationId xmlns:p14="http://schemas.microsoft.com/office/powerpoint/2010/main" val="114731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237973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84883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6264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173483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19376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2460238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39745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741656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77160" y="609480"/>
            <a:ext cx="8596440" cy="1320480"/>
          </a:xfrm>
          <a:prstGeom prst="rect">
            <a:avLst/>
          </a:prstGeom>
        </p:spPr>
        <p:txBody>
          <a:bodyPr lIns="0" tIns="0" rIns="0" bIns="0" anchor="ctr"/>
          <a:lstStyle/>
          <a:p>
            <a:endParaRPr/>
          </a:p>
        </p:txBody>
      </p:sp>
      <p:sp>
        <p:nvSpPr>
          <p:cNvPr id="21" name="PlaceHolder 2"/>
          <p:cNvSpPr>
            <a:spLocks noGrp="1"/>
          </p:cNvSpPr>
          <p:nvPr>
            <p:ph type="body"/>
          </p:nvPr>
        </p:nvSpPr>
        <p:spPr>
          <a:xfrm>
            <a:off x="677160" y="2160720"/>
            <a:ext cx="2041560" cy="3880440"/>
          </a:xfrm>
          <a:prstGeom prst="rect">
            <a:avLst/>
          </a:prstGeom>
        </p:spPr>
        <p:txBody>
          <a:bodyPr lIns="0" tIns="0" rIns="0" bIns="0"/>
          <a:lstStyle/>
          <a:p>
            <a:endParaRPr/>
          </a:p>
        </p:txBody>
      </p:sp>
      <p:sp>
        <p:nvSpPr>
          <p:cNvPr id="22" name="PlaceHolder 3"/>
          <p:cNvSpPr>
            <a:spLocks noGrp="1"/>
          </p:cNvSpPr>
          <p:nvPr>
            <p:ph type="body"/>
          </p:nvPr>
        </p:nvSpPr>
        <p:spPr>
          <a:xfrm>
            <a:off x="2821320" y="2160720"/>
            <a:ext cx="2041560" cy="3880440"/>
          </a:xfrm>
          <a:prstGeom prst="rect">
            <a:avLst/>
          </a:prstGeom>
        </p:spPr>
        <p:txBody>
          <a:bodyPr lIns="0" tIns="0" rIns="0" bIns="0"/>
          <a:lstStyle/>
          <a:p>
            <a:endParaRPr/>
          </a:p>
        </p:txBody>
      </p:sp>
    </p:spTree>
    <p:extLst>
      <p:ext uri="{BB962C8B-B14F-4D97-AF65-F5344CB8AC3E}">
        <p14:creationId xmlns:p14="http://schemas.microsoft.com/office/powerpoint/2010/main" val="219898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142551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5A1869-2847-40F2-92BF-AD426340367D}"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50904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5A1869-2847-40F2-92BF-AD426340367D}"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87679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5A1869-2847-40F2-92BF-AD426340367D}" type="datetimeFigureOut">
              <a:rPr lang="fr-FR" smtClean="0"/>
              <a:t>24/04/2024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8157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05A1869-2847-40F2-92BF-AD426340367D}" type="datetimeFigureOut">
              <a:rPr lang="fr-FR" smtClean="0"/>
              <a:t>24/04/2024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470157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A1869-2847-40F2-92BF-AD426340367D}" type="datetimeFigureOut">
              <a:rPr lang="fr-FR" smtClean="0"/>
              <a:t>24/04/2024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250245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5A1869-2847-40F2-92BF-AD426340367D}"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3147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5A1869-2847-40F2-92BF-AD426340367D}"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167030-4645-4DB0-8AA4-47C318866538}" type="slidenum">
              <a:rPr lang="fr-FR" smtClean="0"/>
              <a:t>‹N°›</a:t>
            </a:fld>
            <a:endParaRPr lang="fr-FR"/>
          </a:p>
        </p:txBody>
      </p:sp>
    </p:spTree>
    <p:extLst>
      <p:ext uri="{BB962C8B-B14F-4D97-AF65-F5344CB8AC3E}">
        <p14:creationId xmlns:p14="http://schemas.microsoft.com/office/powerpoint/2010/main" val="383151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5A1869-2847-40F2-92BF-AD426340367D}" type="datetimeFigureOut">
              <a:rPr lang="fr-FR" smtClean="0"/>
              <a:t>24/04/2024</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C167030-4645-4DB0-8AA4-47C318866538}" type="slidenum">
              <a:rPr lang="fr-FR" smtClean="0"/>
              <a:t>‹N°›</a:t>
            </a:fld>
            <a:endParaRPr lang="fr-FR"/>
          </a:p>
        </p:txBody>
      </p:sp>
    </p:spTree>
    <p:extLst>
      <p:ext uri="{BB962C8B-B14F-4D97-AF65-F5344CB8AC3E}">
        <p14:creationId xmlns:p14="http://schemas.microsoft.com/office/powerpoint/2010/main" val="33459167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hyperlink" Target="https://www.facebook.com/fermedepontaly" TargetMode="External"/><Relationship Id="rId3" Type="http://schemas.openxmlformats.org/officeDocument/2006/relationships/image" Target="../media/image42.jpg"/><Relationship Id="rId7" Type="http://schemas.openxmlformats.org/officeDocument/2006/relationships/hyperlink" Target="https://fr-fr.facebook.com/Fermedelahaye/"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facebook.com/SCEALAFERMEDULOUPBLANC/" TargetMode="External"/><Relationship Id="rId5" Type="http://schemas.openxmlformats.org/officeDocument/2006/relationships/hyperlink" Target="https://instagram.com/clement_benil" TargetMode="External"/><Relationship Id="rId4" Type="http://schemas.openxmlformats.org/officeDocument/2006/relationships/hyperlink" Target="https://www.facebook.com/EpisetPains" TargetMode="External"/><Relationship Id="rId9" Type="http://schemas.openxmlformats.org/officeDocument/2006/relationships/hyperlink" Target="https://m.facebook.com/lesfillesdelaplain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amap-idf.org/le-reseau/amap-idf/orientations-et-ag" TargetMode="Externa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hyperlink" Target="https://amap-idf.org/amapien-ne/accessibilite" TargetMode="External"/><Relationship Id="rId1" Type="http://schemas.openxmlformats.org/officeDocument/2006/relationships/slideLayout" Target="../slideLayouts/slideLayout2.xml"/><Relationship Id="rId6" Type="http://schemas.openxmlformats.org/officeDocument/2006/relationships/hyperlink" Target="https://0l66n.mjt.lu/nl3/biVIx-U_iLUcPJlUC0Lvig?hl=fr" TargetMode="External"/><Relationship Id="rId5" Type="http://schemas.openxmlformats.org/officeDocument/2006/relationships/image" Target="../media/image53.png"/><Relationship Id="rId4" Type="http://schemas.openxmlformats.org/officeDocument/2006/relationships/hyperlink" Target="https://amap-idf.org/le-reseau/actualites/une-amap-dans-un-college-petit-recit-dun-projet-porte-par-une-equipe-de-prof-et-les-collegiennes-dune-classe-de-5-ultra-motiv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map-idf.org/le-reseau/actualites/a-la-decouverte-des-fermes-qui-innovent-pour-faire-face-au-changement-climatiqu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2.png"/><Relationship Id="rId3" Type="http://schemas.openxmlformats.org/officeDocument/2006/relationships/image" Target="../media/image1.jpg"/><Relationship Id="rId7" Type="http://schemas.openxmlformats.org/officeDocument/2006/relationships/image" Target="../media/image58.gif"/><Relationship Id="rId12"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4.JP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47.png"/><Relationship Id="rId4" Type="http://schemas.openxmlformats.org/officeDocument/2006/relationships/image" Target="../media/image65.png"/><Relationship Id="rId9" Type="http://schemas.openxmlformats.org/officeDocument/2006/relationships/comments" Target="../comments/commen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fjYePD-ltes?start=89&amp;feature=oembed" TargetMode="Externa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ideo" Target="https://www.youtube.com/embed/InzCLehe5sU?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576098A-2BDE-411E-988F-CE4C3E9719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2694" y="1941312"/>
            <a:ext cx="4134194" cy="2487899"/>
          </a:xfrm>
        </p:spPr>
      </p:pic>
      <p:sp>
        <p:nvSpPr>
          <p:cNvPr id="6" name="ZoneTexte 5">
            <a:extLst>
              <a:ext uri="{FF2B5EF4-FFF2-40B4-BE49-F238E27FC236}">
                <a16:creationId xmlns:a16="http://schemas.microsoft.com/office/drawing/2014/main" id="{51666B98-708C-4B48-A26D-649D35E51F6E}"/>
              </a:ext>
            </a:extLst>
          </p:cNvPr>
          <p:cNvSpPr txBox="1"/>
          <p:nvPr/>
        </p:nvSpPr>
        <p:spPr>
          <a:xfrm>
            <a:off x="1588104" y="4987593"/>
            <a:ext cx="7932056" cy="461665"/>
          </a:xfrm>
          <a:prstGeom prst="rect">
            <a:avLst/>
          </a:prstGeom>
          <a:noFill/>
        </p:spPr>
        <p:txBody>
          <a:bodyPr wrap="square">
            <a:spAutoFit/>
          </a:bodyPr>
          <a:lstStyle/>
          <a:p>
            <a:r>
              <a:rPr lang="fr-FR" sz="2400" dirty="0"/>
              <a:t>Association pour le Maintien d'une Agriculture Paysanne</a:t>
            </a:r>
          </a:p>
        </p:txBody>
      </p:sp>
      <p:sp>
        <p:nvSpPr>
          <p:cNvPr id="9" name="ZoneTexte 8">
            <a:extLst>
              <a:ext uri="{FF2B5EF4-FFF2-40B4-BE49-F238E27FC236}">
                <a16:creationId xmlns:a16="http://schemas.microsoft.com/office/drawing/2014/main" id="{4F0291CD-3513-4FFE-B0D0-63B94E097100}"/>
              </a:ext>
            </a:extLst>
          </p:cNvPr>
          <p:cNvSpPr txBox="1"/>
          <p:nvPr/>
        </p:nvSpPr>
        <p:spPr>
          <a:xfrm>
            <a:off x="1200085" y="833316"/>
            <a:ext cx="3327121" cy="1415772"/>
          </a:xfrm>
          <a:prstGeom prst="rect">
            <a:avLst/>
          </a:prstGeom>
          <a:noFill/>
        </p:spPr>
        <p:txBody>
          <a:bodyPr wrap="square">
            <a:spAutoFit/>
          </a:bodyPr>
          <a:lstStyle/>
          <a:p>
            <a:r>
              <a:rPr lang="fr-FR" sz="6600" dirty="0"/>
              <a:t>AG 2024</a:t>
            </a:r>
          </a:p>
          <a:p>
            <a:r>
              <a:rPr lang="fr-FR" sz="2000" dirty="0"/>
              <a:t>27 avril 2024</a:t>
            </a:r>
          </a:p>
        </p:txBody>
      </p:sp>
      <p:sp>
        <p:nvSpPr>
          <p:cNvPr id="2" name="Ellipse 1">
            <a:extLst>
              <a:ext uri="{FF2B5EF4-FFF2-40B4-BE49-F238E27FC236}">
                <a16:creationId xmlns:a16="http://schemas.microsoft.com/office/drawing/2014/main" id="{38F34B90-4F9D-6D65-1397-C3A636E17E9E}"/>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269320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0B0641F-E102-4A05-B030-586A063E45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7487" y="0"/>
            <a:ext cx="5119045" cy="6870298"/>
          </a:xfrm>
        </p:spPr>
      </p:pic>
      <p:sp>
        <p:nvSpPr>
          <p:cNvPr id="2" name="Titre 1">
            <a:extLst>
              <a:ext uri="{FF2B5EF4-FFF2-40B4-BE49-F238E27FC236}">
                <a16:creationId xmlns:a16="http://schemas.microsoft.com/office/drawing/2014/main" id="{C5A404A4-2D36-41BA-90E2-22A567EB8C3E}"/>
              </a:ext>
            </a:extLst>
          </p:cNvPr>
          <p:cNvSpPr>
            <a:spLocks noGrp="1"/>
          </p:cNvSpPr>
          <p:nvPr>
            <p:ph type="title"/>
          </p:nvPr>
        </p:nvSpPr>
        <p:spPr>
          <a:xfrm>
            <a:off x="247228" y="0"/>
            <a:ext cx="8596668" cy="1320800"/>
          </a:xfrm>
        </p:spPr>
        <p:txBody>
          <a:bodyPr>
            <a:normAutofit fontScale="90000"/>
          </a:bodyPr>
          <a:lstStyle/>
          <a:p>
            <a:r>
              <a:rPr lang="fr-FR" dirty="0"/>
              <a:t>Volaille et œufs</a:t>
            </a:r>
            <a:br>
              <a:rPr lang="fr-FR" dirty="0"/>
            </a:br>
            <a:r>
              <a:rPr lang="fr-FR" dirty="0"/>
              <a:t>Ferme du Loup Blanc - Maxime</a:t>
            </a:r>
            <a:br>
              <a:rPr lang="fr-FR" dirty="0"/>
            </a:br>
            <a:endParaRPr lang="fr-FR" dirty="0"/>
          </a:p>
        </p:txBody>
      </p:sp>
      <p:sp>
        <p:nvSpPr>
          <p:cNvPr id="6" name="ZoneTexte 5">
            <a:extLst>
              <a:ext uri="{FF2B5EF4-FFF2-40B4-BE49-F238E27FC236}">
                <a16:creationId xmlns:a16="http://schemas.microsoft.com/office/drawing/2014/main" id="{37A73FC9-1CC9-4A3B-8811-5D94F3E0ABF8}"/>
              </a:ext>
            </a:extLst>
          </p:cNvPr>
          <p:cNvSpPr txBox="1"/>
          <p:nvPr/>
        </p:nvSpPr>
        <p:spPr>
          <a:xfrm>
            <a:off x="155000" y="1635962"/>
            <a:ext cx="4103733" cy="461665"/>
          </a:xfrm>
          <a:prstGeom prst="rect">
            <a:avLst/>
          </a:prstGeom>
          <a:noFill/>
        </p:spPr>
        <p:txBody>
          <a:bodyPr wrap="square" rtlCol="0">
            <a:spAutoFit/>
          </a:bodyPr>
          <a:lstStyle/>
          <a:p>
            <a:r>
              <a:rPr lang="fr-FR" sz="2400" dirty="0"/>
              <a:t>25 contrats Volaille et œufs, </a:t>
            </a:r>
          </a:p>
        </p:txBody>
      </p:sp>
      <p:sp>
        <p:nvSpPr>
          <p:cNvPr id="4" name="Explosion : 14 points 3">
            <a:extLst>
              <a:ext uri="{FF2B5EF4-FFF2-40B4-BE49-F238E27FC236}">
                <a16:creationId xmlns:a16="http://schemas.microsoft.com/office/drawing/2014/main" id="{A1C7BE44-DF8E-3BA0-58E4-962F85B34B2B}"/>
              </a:ext>
            </a:extLst>
          </p:cNvPr>
          <p:cNvSpPr/>
          <p:nvPr/>
        </p:nvSpPr>
        <p:spPr>
          <a:xfrm>
            <a:off x="8934854" y="1418192"/>
            <a:ext cx="3356146" cy="3382408"/>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Contrat œufs ouvert à ceux qui prennent un contrat volaille </a:t>
            </a:r>
          </a:p>
        </p:txBody>
      </p:sp>
    </p:spTree>
    <p:extLst>
      <p:ext uri="{BB962C8B-B14F-4D97-AF65-F5344CB8AC3E}">
        <p14:creationId xmlns:p14="http://schemas.microsoft.com/office/powerpoint/2010/main" val="204788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Espace réservé du contenu 4">
            <a:extLst>
              <a:ext uri="{FF2B5EF4-FFF2-40B4-BE49-F238E27FC236}">
                <a16:creationId xmlns:a16="http://schemas.microsoft.com/office/drawing/2014/main" id="{D0CC839D-2265-F7C2-C153-29E83484D6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333376"/>
            <a:ext cx="3017837" cy="1814513"/>
          </a:xfrm>
        </p:spPr>
      </p:pic>
      <p:sp>
        <p:nvSpPr>
          <p:cNvPr id="3075" name="ZoneTexte 2">
            <a:extLst>
              <a:ext uri="{FF2B5EF4-FFF2-40B4-BE49-F238E27FC236}">
                <a16:creationId xmlns:a16="http://schemas.microsoft.com/office/drawing/2014/main" id="{837CAE7B-4CBF-3A50-0035-CC5EC0C1DCB8}"/>
              </a:ext>
            </a:extLst>
          </p:cNvPr>
          <p:cNvSpPr txBox="1">
            <a:spLocks noChangeArrowheads="1"/>
          </p:cNvSpPr>
          <p:nvPr/>
        </p:nvSpPr>
        <p:spPr bwMode="auto">
          <a:xfrm>
            <a:off x="1919288" y="2114551"/>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3600">
                <a:latin typeface="Aptos" panose="020B0004020202020204" pitchFamily="34" charset="0"/>
              </a:rPr>
              <a:t>Antoine et Marion Paysans de Nature</a:t>
            </a:r>
          </a:p>
        </p:txBody>
      </p:sp>
      <p:sp>
        <p:nvSpPr>
          <p:cNvPr id="3076" name="ZoneTexte 6">
            <a:extLst>
              <a:ext uri="{FF2B5EF4-FFF2-40B4-BE49-F238E27FC236}">
                <a16:creationId xmlns:a16="http://schemas.microsoft.com/office/drawing/2014/main" id="{2D7AD1C7-0AA7-A952-9329-FF3DBE11239B}"/>
              </a:ext>
            </a:extLst>
          </p:cNvPr>
          <p:cNvSpPr txBox="1">
            <a:spLocks noChangeArrowheads="1"/>
          </p:cNvSpPr>
          <p:nvPr/>
        </p:nvSpPr>
        <p:spPr bwMode="auto">
          <a:xfrm>
            <a:off x="1992313" y="2924175"/>
            <a:ext cx="84963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altLang="fr-FR" sz="2400"/>
              <a:t>Viande de veau et de bœuf, nourris exclusivement à l’herbe et au foin, dans la ferme de la Giraudière à Saint-Georges-sur-Erve dans le Nord-Est de la Mayenne.</a:t>
            </a:r>
          </a:p>
          <a:p>
            <a:pPr>
              <a:buFont typeface="Arial" panose="020B0604020202020204" pitchFamily="34" charset="0"/>
              <a:buChar char="•"/>
            </a:pPr>
            <a:r>
              <a:rPr lang="fr-FR" altLang="fr-FR" sz="2400"/>
              <a:t>Trois livraisons en 2024 : 5 avril pour le bœuf, 20 septembre et 6 décembre pour le veau, avec 17 contrats. Il est encore possible d’adhérer pour le contrat veau de septembre et/ou décembre.</a:t>
            </a:r>
          </a:p>
          <a:p>
            <a:pPr>
              <a:buFont typeface="Arial" panose="020B0604020202020204" pitchFamily="34" charset="0"/>
              <a:buChar char="•"/>
            </a:pPr>
            <a:r>
              <a:rPr lang="fr-FR" altLang="fr-FR" sz="2400"/>
              <a:t>Voici les nouvelles de la ferme en direct de chez Antoine et Marion.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96BCC05-7DFF-0522-3DA9-A5EA9F136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0638"/>
            <a:ext cx="10260013" cy="6837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4">
            <a:extLst>
              <a:ext uri="{FF2B5EF4-FFF2-40B4-BE49-F238E27FC236}">
                <a16:creationId xmlns:a16="http://schemas.microsoft.com/office/drawing/2014/main" id="{4A35F268-10BA-C49F-CD77-6400B1ECD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5175"/>
            <a:ext cx="4762500" cy="146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6">
            <a:extLst>
              <a:ext uri="{FF2B5EF4-FFF2-40B4-BE49-F238E27FC236}">
                <a16:creationId xmlns:a16="http://schemas.microsoft.com/office/drawing/2014/main" id="{04B7C1D4-4A28-D557-BF0C-71D91A345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5157789"/>
            <a:ext cx="1371600" cy="143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7">
            <a:extLst>
              <a:ext uri="{FF2B5EF4-FFF2-40B4-BE49-F238E27FC236}">
                <a16:creationId xmlns:a16="http://schemas.microsoft.com/office/drawing/2014/main" id="{0F1F1CB3-3EFE-D39C-ED04-A2ACBBCED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150" y="5084763"/>
            <a:ext cx="9779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33FCD94-6D1A-9BDC-C52B-CC42C128B798}"/>
              </a:ext>
            </a:extLst>
          </p:cNvPr>
          <p:cNvSpPr>
            <a:spLocks noGrp="1" noChangeArrowheads="1"/>
          </p:cNvSpPr>
          <p:nvPr>
            <p:ph type="title"/>
          </p:nvPr>
        </p:nvSpPr>
        <p:spPr/>
        <p:txBody>
          <a:bodyPr/>
          <a:lstStyle/>
          <a:p>
            <a:pPr eaLnBrk="1" hangingPunct="1"/>
            <a:r>
              <a:rPr lang="fr-FR" altLang="fr-FR"/>
              <a:t>Année 2023</a:t>
            </a:r>
          </a:p>
        </p:txBody>
      </p:sp>
      <p:sp>
        <p:nvSpPr>
          <p:cNvPr id="6147" name="Rectangle 3">
            <a:extLst>
              <a:ext uri="{FF2B5EF4-FFF2-40B4-BE49-F238E27FC236}">
                <a16:creationId xmlns:a16="http://schemas.microsoft.com/office/drawing/2014/main" id="{91F27610-CC38-7758-6286-C7723508311E}"/>
              </a:ext>
            </a:extLst>
          </p:cNvPr>
          <p:cNvSpPr>
            <a:spLocks noGrp="1" noChangeArrowheads="1"/>
          </p:cNvSpPr>
          <p:nvPr>
            <p:ph type="body" idx="1"/>
          </p:nvPr>
        </p:nvSpPr>
        <p:spPr>
          <a:xfrm>
            <a:off x="1992314" y="1412876"/>
            <a:ext cx="8675687" cy="4525963"/>
          </a:xfrm>
        </p:spPr>
        <p:txBody>
          <a:bodyPr>
            <a:normAutofit fontScale="92500" lnSpcReduction="10000"/>
          </a:bodyPr>
          <a:lstStyle/>
          <a:p>
            <a:pPr eaLnBrk="1" hangingPunct="1">
              <a:lnSpc>
                <a:spcPct val="90000"/>
              </a:lnSpc>
              <a:buFontTx/>
              <a:buNone/>
            </a:pPr>
            <a:r>
              <a:rPr lang="fr-FR" altLang="fr-FR" sz="2000"/>
              <a:t>Sur la partie « paysannerie »</a:t>
            </a:r>
          </a:p>
          <a:p>
            <a:pPr eaLnBrk="1" hangingPunct="1">
              <a:lnSpc>
                <a:spcPct val="90000"/>
              </a:lnSpc>
            </a:pPr>
            <a:r>
              <a:rPr lang="fr-FR" altLang="fr-FR"/>
              <a:t>20 vaches en pleine forme,</a:t>
            </a:r>
          </a:p>
          <a:p>
            <a:pPr eaLnBrk="1" hangingPunct="1">
              <a:lnSpc>
                <a:spcPct val="90000"/>
              </a:lnSpc>
            </a:pPr>
            <a:r>
              <a:rPr lang="fr-FR" altLang="fr-FR"/>
              <a:t>Un petit taureau (Totoro) en « formation » avec le taureau de 8 ans (Mikado)</a:t>
            </a:r>
          </a:p>
          <a:p>
            <a:pPr eaLnBrk="1" hangingPunct="1">
              <a:lnSpc>
                <a:spcPct val="90000"/>
              </a:lnSpc>
            </a:pPr>
            <a:r>
              <a:rPr lang="fr-FR" altLang="fr-FR"/>
              <a:t>Beaucoup d’herbe et une grosse récolte de foin</a:t>
            </a:r>
          </a:p>
          <a:p>
            <a:pPr eaLnBrk="1" hangingPunct="1">
              <a:lnSpc>
                <a:spcPct val="90000"/>
              </a:lnSpc>
            </a:pPr>
            <a:r>
              <a:rPr lang="fr-FR" altLang="fr-FR"/>
              <a:t>Beaucoup de pommes de terres,</a:t>
            </a:r>
          </a:p>
          <a:p>
            <a:pPr eaLnBrk="1" hangingPunct="1">
              <a:lnSpc>
                <a:spcPct val="90000"/>
              </a:lnSpc>
            </a:pPr>
            <a:r>
              <a:rPr lang="fr-FR" altLang="fr-FR"/>
              <a:t>Pas de jus de pommes car les pommiers n’ont quasiment rien donné</a:t>
            </a:r>
          </a:p>
          <a:p>
            <a:pPr eaLnBrk="1" hangingPunct="1">
              <a:lnSpc>
                <a:spcPct val="90000"/>
              </a:lnSpc>
            </a:pPr>
            <a:r>
              <a:rPr lang="fr-FR" altLang="fr-FR"/>
              <a:t>5 essaims captés et une petite récolte de miel (autoconsommation)</a:t>
            </a:r>
          </a:p>
          <a:p>
            <a:pPr eaLnBrk="1" hangingPunct="1">
              <a:lnSpc>
                <a:spcPct val="90000"/>
              </a:lnSpc>
            </a:pPr>
            <a:r>
              <a:rPr lang="fr-FR" altLang="fr-FR"/>
              <a:t>2hectares de blés meuniers de qualité pour notre boulanger</a:t>
            </a:r>
          </a:p>
          <a:p>
            <a:pPr eaLnBrk="1" hangingPunct="1">
              <a:lnSpc>
                <a:spcPct val="90000"/>
              </a:lnSpc>
            </a:pPr>
            <a:r>
              <a:rPr lang="fr-FR" altLang="fr-FR"/>
              <a:t>Un potager vivrier satisfaisant, malgré le partage de nos carottes avec les mulots</a:t>
            </a:r>
          </a:p>
          <a:p>
            <a:pPr eaLnBrk="1" hangingPunct="1">
              <a:lnSpc>
                <a:spcPct val="90000"/>
              </a:lnSpc>
              <a:buFontTx/>
              <a:buNone/>
            </a:pPr>
            <a:endParaRPr lang="fr-FR" altLang="fr-FR" sz="2000"/>
          </a:p>
          <a:p>
            <a:pPr eaLnBrk="1" hangingPunct="1">
              <a:lnSpc>
                <a:spcPct val="90000"/>
              </a:lnSpc>
              <a:buFontTx/>
              <a:buNone/>
            </a:pPr>
            <a:r>
              <a:rPr lang="fr-FR" altLang="fr-FR" sz="2000"/>
              <a:t>Sur la partie « économique »</a:t>
            </a:r>
          </a:p>
          <a:p>
            <a:pPr eaLnBrk="1" hangingPunct="1">
              <a:lnSpc>
                <a:spcPct val="90000"/>
              </a:lnSpc>
            </a:pPr>
            <a:r>
              <a:rPr lang="fr-FR" altLang="fr-FR"/>
              <a:t>Un résultat de 25 000€ environ, qui nous permet un prélèvement privé d’environ 20 000€ sur l’année.</a:t>
            </a:r>
          </a:p>
          <a:p>
            <a:pPr eaLnBrk="1" hangingPunct="1">
              <a:lnSpc>
                <a:spcPct val="90000"/>
              </a:lnSpc>
              <a:buFontTx/>
              <a:buNone/>
            </a:pPr>
            <a:endParaRPr lang="fr-FR" altLang="fr-FR" sz="2000"/>
          </a:p>
          <a:p>
            <a:pPr eaLnBrk="1" hangingPunct="1">
              <a:lnSpc>
                <a:spcPct val="90000"/>
              </a:lnSpc>
              <a:buFontTx/>
              <a:buNone/>
            </a:pPr>
            <a:endParaRPr lang="fr-FR" altLang="fr-F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160BA1D-3B37-EA75-72D5-47C636648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165100"/>
            <a:ext cx="10534651"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9AC50BA-F182-5946-702A-A4E11A1BA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573088"/>
            <a:ext cx="946785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A4F2D70C-E2B7-D849-8994-9FD047962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1" y="1"/>
            <a:ext cx="1029652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69AC2D93-56E9-A120-803B-FA6BF196B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a:extLst>
              <a:ext uri="{FF2B5EF4-FFF2-40B4-BE49-F238E27FC236}">
                <a16:creationId xmlns:a16="http://schemas.microsoft.com/office/drawing/2014/main" id="{C32CA291-C3B5-DF1F-93AA-4C561F239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285750"/>
            <a:ext cx="9901238"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2C52010-9C54-49C4-A64C-3E7A33690A62}"/>
              </a:ext>
            </a:extLst>
          </p:cNvPr>
          <p:cNvSpPr>
            <a:spLocks noGrp="1" noChangeArrowheads="1"/>
          </p:cNvSpPr>
          <p:nvPr>
            <p:ph type="title"/>
          </p:nvPr>
        </p:nvSpPr>
        <p:spPr>
          <a:xfrm>
            <a:off x="1992313" y="260350"/>
            <a:ext cx="8229600" cy="1143000"/>
          </a:xfrm>
        </p:spPr>
        <p:txBody>
          <a:bodyPr/>
          <a:lstStyle/>
          <a:p>
            <a:pPr eaLnBrk="1" hangingPunct="1"/>
            <a:r>
              <a:rPr lang="fr-FR" altLang="fr-FR"/>
              <a:t>Année 2023</a:t>
            </a:r>
          </a:p>
        </p:txBody>
      </p:sp>
      <p:sp>
        <p:nvSpPr>
          <p:cNvPr id="12291" name="Rectangle 3">
            <a:extLst>
              <a:ext uri="{FF2B5EF4-FFF2-40B4-BE49-F238E27FC236}">
                <a16:creationId xmlns:a16="http://schemas.microsoft.com/office/drawing/2014/main" id="{ECEF8A3A-080B-283A-F466-872D07BA3664}"/>
              </a:ext>
            </a:extLst>
          </p:cNvPr>
          <p:cNvSpPr>
            <a:spLocks noGrp="1" noChangeArrowheads="1"/>
          </p:cNvSpPr>
          <p:nvPr>
            <p:ph type="body" idx="1"/>
          </p:nvPr>
        </p:nvSpPr>
        <p:spPr/>
        <p:txBody>
          <a:bodyPr/>
          <a:lstStyle/>
          <a:p>
            <a:pPr eaLnBrk="1" hangingPunct="1">
              <a:buFontTx/>
              <a:buNone/>
            </a:pPr>
            <a:r>
              <a:rPr lang="fr-FR" altLang="fr-FR" sz="2000"/>
              <a:t>Sur la partie « Nature »</a:t>
            </a:r>
          </a:p>
          <a:p>
            <a:pPr eaLnBrk="1" hangingPunct="1">
              <a:buFontTx/>
              <a:buNone/>
            </a:pPr>
            <a:endParaRPr lang="fr-FR" altLang="fr-FR" sz="2000"/>
          </a:p>
          <a:p>
            <a:pPr eaLnBrk="1" hangingPunct="1">
              <a:buFontTx/>
              <a:buNone/>
            </a:pPr>
            <a:r>
              <a:rPr lang="fr-FR" altLang="fr-FR" sz="2000"/>
              <a:t>64 espèces d’oiseaux observées dont une cigogne noire, mais aussi pie grièche écorcheur, alouette lulu entre autres espèces patrimoniales</a:t>
            </a:r>
          </a:p>
          <a:p>
            <a:pPr eaLnBrk="1" hangingPunct="1">
              <a:buFontTx/>
              <a:buNone/>
            </a:pPr>
            <a:endParaRPr lang="fr-FR" altLang="fr-FR" sz="2000"/>
          </a:p>
          <a:p>
            <a:pPr eaLnBrk="1" hangingPunct="1">
              <a:buFontTx/>
              <a:buNone/>
            </a:pPr>
            <a:r>
              <a:rPr lang="fr-FR" altLang="fr-FR" sz="2000"/>
              <a:t>Une 4</a:t>
            </a:r>
            <a:r>
              <a:rPr lang="fr-FR" altLang="fr-FR" sz="2000" baseline="30000"/>
              <a:t>ème</a:t>
            </a:r>
            <a:r>
              <a:rPr lang="fr-FR" altLang="fr-FR" sz="2000"/>
              <a:t> mare de créée</a:t>
            </a:r>
          </a:p>
          <a:p>
            <a:pPr eaLnBrk="1" hangingPunct="1">
              <a:buFontTx/>
              <a:buNone/>
            </a:pPr>
            <a:endParaRPr lang="fr-FR" altLang="fr-FR" sz="2000"/>
          </a:p>
          <a:p>
            <a:pPr eaLnBrk="1" hangingPunct="1">
              <a:buFontTx/>
              <a:buNone/>
            </a:pPr>
            <a:r>
              <a:rPr lang="fr-FR" altLang="fr-FR" sz="2000"/>
              <a:t>Un verger conservatoire de 60 arbres, à vocations paysager et pédagogique</a:t>
            </a:r>
          </a:p>
          <a:p>
            <a:pPr eaLnBrk="1" hangingPunct="1">
              <a:buFontTx/>
              <a:buNone/>
            </a:pPr>
            <a:endParaRPr lang="fr-FR" altLang="fr-FR" sz="2000"/>
          </a:p>
          <a:p>
            <a:pPr eaLnBrk="1" hangingPunct="1">
              <a:buFontTx/>
              <a:buNone/>
            </a:pPr>
            <a:endParaRPr lang="fr-FR" altLang="fr-F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DED32A-945E-4DDA-B9FF-7F3A965C682A}"/>
              </a:ext>
            </a:extLst>
          </p:cNvPr>
          <p:cNvSpPr>
            <a:spLocks noGrp="1"/>
          </p:cNvSpPr>
          <p:nvPr>
            <p:ph idx="1"/>
          </p:nvPr>
        </p:nvSpPr>
        <p:spPr>
          <a:xfrm>
            <a:off x="935812" y="1726744"/>
            <a:ext cx="9986188" cy="5093600"/>
          </a:xfrm>
        </p:spPr>
        <p:txBody>
          <a:bodyPr>
            <a:normAutofit/>
          </a:bodyPr>
          <a:lstStyle/>
          <a:p>
            <a:r>
              <a:rPr lang="fr-FR" sz="1000" b="0" i="0" u="none" strike="noStrike" dirty="0">
                <a:solidFill>
                  <a:srgbClr val="000000"/>
                </a:solidFill>
                <a:effectLst/>
                <a:latin typeface="Arial" panose="020B0604020202020204" pitchFamily="34" charset="0"/>
              </a:rPr>
              <a:t>Quorum 10H</a:t>
            </a:r>
          </a:p>
          <a:p>
            <a:r>
              <a:rPr lang="fr-FR" sz="1000" b="0" i="0" u="none" strike="noStrike" dirty="0">
                <a:solidFill>
                  <a:srgbClr val="000000"/>
                </a:solidFill>
                <a:effectLst/>
                <a:latin typeface="Arial" panose="020B0604020202020204" pitchFamily="34" charset="0"/>
              </a:rPr>
              <a:t>Point sur les Adhésions / Paniers 10h10</a:t>
            </a:r>
          </a:p>
          <a:p>
            <a:r>
              <a:rPr lang="fr-FR" sz="1000" b="0" i="0" u="none" strike="noStrike" dirty="0">
                <a:solidFill>
                  <a:srgbClr val="000000"/>
                </a:solidFill>
                <a:effectLst/>
                <a:latin typeface="Arial" panose="020B0604020202020204" pitchFamily="34" charset="0"/>
              </a:rPr>
              <a:t>Présentation des Producteurs</a:t>
            </a:r>
          </a:p>
          <a:p>
            <a:pPr lvl="1"/>
            <a:r>
              <a:rPr lang="fr-FR" sz="900" b="0" i="0" u="none" strike="noStrike" dirty="0">
                <a:solidFill>
                  <a:srgbClr val="000000"/>
                </a:solidFill>
                <a:effectLst/>
                <a:latin typeface="Arial" panose="020B0604020202020204" pitchFamily="34" charset="0"/>
              </a:rPr>
              <a:t>Clément et Tiffany – Maraîcher 10h20</a:t>
            </a:r>
          </a:p>
          <a:p>
            <a:pPr lvl="1"/>
            <a:r>
              <a:rPr lang="fr-FR" sz="900" b="0" i="0" u="none" strike="noStrike" dirty="0">
                <a:solidFill>
                  <a:srgbClr val="000000"/>
                </a:solidFill>
                <a:effectLst/>
                <a:latin typeface="Arial" panose="020B0604020202020204" pitchFamily="34" charset="0"/>
              </a:rPr>
              <a:t>Bruno Mondet – artisan Boulanger 10h30</a:t>
            </a:r>
          </a:p>
          <a:p>
            <a:pPr lvl="1"/>
            <a:r>
              <a:rPr lang="fr-FR" sz="900" b="0" i="0" u="none" strike="noStrike" dirty="0">
                <a:solidFill>
                  <a:srgbClr val="000000"/>
                </a:solidFill>
                <a:effectLst/>
                <a:latin typeface="Arial" panose="020B0604020202020204" pitchFamily="34" charset="0"/>
              </a:rPr>
              <a:t>Antoine et Manu – Arboriculteurs 10h40</a:t>
            </a:r>
          </a:p>
          <a:p>
            <a:pPr lvl="1"/>
            <a:r>
              <a:rPr lang="fr-FR" sz="900" b="0" i="0" u="none" strike="noStrike" dirty="0">
                <a:solidFill>
                  <a:srgbClr val="000000"/>
                </a:solidFill>
                <a:effectLst/>
                <a:latin typeface="Arial" panose="020B0604020202020204" pitchFamily="34" charset="0"/>
              </a:rPr>
              <a:t>Maxime – Aviculteur 10h50 </a:t>
            </a:r>
          </a:p>
          <a:p>
            <a:pPr lvl="1"/>
            <a:r>
              <a:rPr lang="fr-FR" sz="900" b="0" i="0" u="none" strike="noStrike" dirty="0">
                <a:solidFill>
                  <a:srgbClr val="000000"/>
                </a:solidFill>
                <a:effectLst/>
                <a:latin typeface="Arial" panose="020B0604020202020204" pitchFamily="34" charset="0"/>
              </a:rPr>
              <a:t>Florence – Fruits rouges 11h</a:t>
            </a:r>
          </a:p>
          <a:p>
            <a:pPr lvl="1"/>
            <a:r>
              <a:rPr lang="fr-FR" sz="900" b="0" i="0" u="none" strike="noStrike" dirty="0">
                <a:solidFill>
                  <a:srgbClr val="000000"/>
                </a:solidFill>
                <a:effectLst/>
                <a:latin typeface="Arial" panose="020B0604020202020204" pitchFamily="34" charset="0"/>
              </a:rPr>
              <a:t>Angel - Champign</a:t>
            </a:r>
            <a:r>
              <a:rPr lang="fr-FR" sz="900" dirty="0">
                <a:solidFill>
                  <a:srgbClr val="000000"/>
                </a:solidFill>
                <a:latin typeface="Arial" panose="020B0604020202020204" pitchFamily="34" charset="0"/>
              </a:rPr>
              <a:t>ons</a:t>
            </a:r>
            <a:endParaRPr lang="fr-FR" sz="900" b="0" i="0" u="none" strike="noStrike" dirty="0">
              <a:solidFill>
                <a:srgbClr val="000000"/>
              </a:solidFill>
              <a:effectLst/>
              <a:latin typeface="Arial" panose="020B0604020202020204" pitchFamily="34" charset="0"/>
            </a:endParaRPr>
          </a:p>
          <a:p>
            <a:pPr lvl="1"/>
            <a:r>
              <a:rPr lang="fr-FR" sz="900" b="0" i="0" u="none" strike="noStrike" dirty="0">
                <a:solidFill>
                  <a:srgbClr val="000000"/>
                </a:solidFill>
                <a:effectLst/>
                <a:latin typeface="Arial" panose="020B0604020202020204" pitchFamily="34" charset="0"/>
              </a:rPr>
              <a:t>Antoine et Marion – Eleveurs 11h10</a:t>
            </a:r>
            <a:endParaRPr lang="fr-FR" sz="900" dirty="0">
              <a:solidFill>
                <a:srgbClr val="000000"/>
              </a:solidFill>
              <a:latin typeface="Arial" panose="020B0604020202020204" pitchFamily="34" charset="0"/>
            </a:endParaRPr>
          </a:p>
          <a:p>
            <a:pPr lvl="1"/>
            <a:r>
              <a:rPr lang="fr-FR" sz="900" dirty="0">
                <a:solidFill>
                  <a:srgbClr val="000000"/>
                </a:solidFill>
                <a:latin typeface="Arial" panose="020B0604020202020204" pitchFamily="34" charset="0"/>
              </a:rPr>
              <a:t>Claire – ferme de </a:t>
            </a:r>
            <a:r>
              <a:rPr lang="fr-FR" sz="900" dirty="0" err="1">
                <a:solidFill>
                  <a:srgbClr val="000000"/>
                </a:solidFill>
                <a:latin typeface="Arial" panose="020B0604020202020204" pitchFamily="34" charset="0"/>
              </a:rPr>
              <a:t>Pontaly</a:t>
            </a:r>
            <a:r>
              <a:rPr lang="fr-FR" sz="900" dirty="0">
                <a:solidFill>
                  <a:srgbClr val="000000"/>
                </a:solidFill>
                <a:latin typeface="Arial" panose="020B0604020202020204" pitchFamily="34" charset="0"/>
              </a:rPr>
              <a:t> 11h20</a:t>
            </a:r>
          </a:p>
          <a:p>
            <a:pPr lvl="1"/>
            <a:r>
              <a:rPr lang="fr-FR" sz="900" dirty="0">
                <a:solidFill>
                  <a:srgbClr val="000000"/>
                </a:solidFill>
                <a:latin typeface="Arial" panose="020B0604020202020204" pitchFamily="34" charset="0"/>
              </a:rPr>
              <a:t>GABI 11h30</a:t>
            </a:r>
            <a:endParaRPr lang="fr-FR" sz="900" b="0" i="0" u="none" strike="noStrike" dirty="0">
              <a:solidFill>
                <a:srgbClr val="000000"/>
              </a:solidFill>
              <a:effectLst/>
              <a:latin typeface="Arial" panose="020B0604020202020204" pitchFamily="34" charset="0"/>
            </a:endParaRPr>
          </a:p>
          <a:p>
            <a:r>
              <a:rPr lang="fr-FR" sz="1000" b="0" i="0" u="none" strike="noStrike" dirty="0">
                <a:solidFill>
                  <a:srgbClr val="000000"/>
                </a:solidFill>
                <a:effectLst/>
                <a:latin typeface="Arial" panose="020B0604020202020204" pitchFamily="34" charset="0"/>
              </a:rPr>
              <a:t>Point organisation de notre AMAP 11h35</a:t>
            </a:r>
          </a:p>
          <a:p>
            <a:pPr fontAlgn="base"/>
            <a:r>
              <a:rPr lang="fr-FR" sz="1000" dirty="0">
                <a:solidFill>
                  <a:srgbClr val="000000"/>
                </a:solidFill>
                <a:latin typeface="Arial" panose="020B0604020202020204" pitchFamily="34" charset="0"/>
              </a:rPr>
              <a:t>Les 20 ans des AMAP en IDF – quelques chiffres et quelques avancées</a:t>
            </a:r>
          </a:p>
          <a:p>
            <a:pPr fontAlgn="base"/>
            <a:r>
              <a:rPr lang="fr-FR" sz="1000" dirty="0">
                <a:solidFill>
                  <a:srgbClr val="000000"/>
                </a:solidFill>
                <a:latin typeface="Arial" panose="020B0604020202020204" pitchFamily="34" charset="0"/>
              </a:rPr>
              <a:t>Présentation des comptes 2022 - 2023 et budget prévisionnel 2023 – 2024 11h40</a:t>
            </a:r>
          </a:p>
          <a:p>
            <a:pPr fontAlgn="base"/>
            <a:r>
              <a:rPr lang="fr-FR" sz="1000" dirty="0">
                <a:solidFill>
                  <a:srgbClr val="000000"/>
                </a:solidFill>
                <a:latin typeface="Arial" panose="020B0604020202020204" pitchFamily="34" charset="0"/>
              </a:rPr>
              <a:t>Election du collectif 2023 – 2024 11h50</a:t>
            </a:r>
          </a:p>
          <a:p>
            <a:pPr fontAlgn="base"/>
            <a:r>
              <a:rPr lang="fr-FR" sz="1000" b="0" i="0" u="none" strike="noStrike" dirty="0">
                <a:solidFill>
                  <a:srgbClr val="000000"/>
                </a:solidFill>
                <a:effectLst/>
                <a:latin typeface="Arial" panose="020B0604020202020204" pitchFamily="34" charset="0"/>
              </a:rPr>
              <a:t>Conclusion et fin 12h</a:t>
            </a:r>
          </a:p>
          <a:p>
            <a:pPr marL="114300" indent="0" rtl="0" fontAlgn="base">
              <a:spcBef>
                <a:spcPts val="0"/>
              </a:spcBef>
              <a:spcAft>
                <a:spcPts val="0"/>
              </a:spcAft>
              <a:buNone/>
            </a:pPr>
            <a:endParaRPr lang="fr-FR" sz="1000" dirty="0">
              <a:solidFill>
                <a:srgbClr val="000000"/>
              </a:solidFill>
              <a:latin typeface="Arial" panose="020B0604020202020204" pitchFamily="34" charset="0"/>
            </a:endParaRPr>
          </a:p>
          <a:p>
            <a:pPr lvl="1"/>
            <a:endParaRPr lang="fr-FR" sz="900" dirty="0"/>
          </a:p>
        </p:txBody>
      </p:sp>
      <p:sp>
        <p:nvSpPr>
          <p:cNvPr id="4" name="Titre 1">
            <a:extLst>
              <a:ext uri="{FF2B5EF4-FFF2-40B4-BE49-F238E27FC236}">
                <a16:creationId xmlns:a16="http://schemas.microsoft.com/office/drawing/2014/main" id="{F8421D57-6BA1-4932-A423-CF58904CF75B}"/>
              </a:ext>
            </a:extLst>
          </p:cNvPr>
          <p:cNvSpPr txBox="1">
            <a:spLocks/>
          </p:cNvSpPr>
          <p:nvPr/>
        </p:nvSpPr>
        <p:spPr>
          <a:xfrm>
            <a:off x="3222170" y="609600"/>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Programme</a:t>
            </a:r>
          </a:p>
        </p:txBody>
      </p:sp>
      <p:pic>
        <p:nvPicPr>
          <p:cNvPr id="5" name="Espace réservé du contenu 4">
            <a:extLst>
              <a:ext uri="{FF2B5EF4-FFF2-40B4-BE49-F238E27FC236}">
                <a16:creationId xmlns:a16="http://schemas.microsoft.com/office/drawing/2014/main" id="{189F3036-0459-42DD-BF30-60D1677F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2" name="Ellipse 1">
            <a:extLst>
              <a:ext uri="{FF2B5EF4-FFF2-40B4-BE49-F238E27FC236}">
                <a16:creationId xmlns:a16="http://schemas.microsoft.com/office/drawing/2014/main" id="{DDEC8A49-60C1-EC3F-3C14-83F618ECFEAD}"/>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15313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6240BD05-CB98-6BA7-47AB-57971CF9F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306388"/>
            <a:ext cx="9828213"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37B642D-F838-6938-6481-30CE1CD2E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0351"/>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870E973-4ED7-418B-114D-E416E98DE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35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3677CF-58EA-4543-6533-0548E2705AD7}"/>
              </a:ext>
            </a:extLst>
          </p:cNvPr>
          <p:cNvSpPr>
            <a:spLocks noGrp="1" noChangeArrowheads="1"/>
          </p:cNvSpPr>
          <p:nvPr>
            <p:ph type="title"/>
          </p:nvPr>
        </p:nvSpPr>
        <p:spPr/>
        <p:txBody>
          <a:bodyPr/>
          <a:lstStyle/>
          <a:p>
            <a:pPr eaLnBrk="1" hangingPunct="1"/>
            <a:r>
              <a:rPr lang="fr-FR" altLang="fr-FR"/>
              <a:t>Année 2023</a:t>
            </a:r>
          </a:p>
        </p:txBody>
      </p:sp>
      <p:sp>
        <p:nvSpPr>
          <p:cNvPr id="16387" name="Rectangle 3">
            <a:extLst>
              <a:ext uri="{FF2B5EF4-FFF2-40B4-BE49-F238E27FC236}">
                <a16:creationId xmlns:a16="http://schemas.microsoft.com/office/drawing/2014/main" id="{63B85ECD-3ABC-C1AB-D30C-BC1AACC1E9BA}"/>
              </a:ext>
            </a:extLst>
          </p:cNvPr>
          <p:cNvSpPr>
            <a:spLocks noGrp="1" noChangeArrowheads="1"/>
          </p:cNvSpPr>
          <p:nvPr>
            <p:ph type="body" idx="1"/>
          </p:nvPr>
        </p:nvSpPr>
        <p:spPr/>
        <p:txBody>
          <a:bodyPr>
            <a:normAutofit fontScale="77500" lnSpcReduction="20000"/>
          </a:bodyPr>
          <a:lstStyle/>
          <a:p>
            <a:pPr eaLnBrk="1" hangingPunct="1">
              <a:buFontTx/>
              <a:buNone/>
            </a:pPr>
            <a:r>
              <a:rPr lang="fr-FR" altLang="fr-FR" sz="2000"/>
              <a:t>Sur la partie « lien avec les citoyens »</a:t>
            </a:r>
          </a:p>
          <a:p>
            <a:pPr eaLnBrk="1" hangingPunct="1">
              <a:buFontTx/>
              <a:buNone/>
            </a:pPr>
            <a:endParaRPr lang="fr-FR" altLang="fr-FR" sz="2000"/>
          </a:p>
          <a:p>
            <a:pPr eaLnBrk="1" hangingPunct="1">
              <a:buFontTx/>
              <a:buNone/>
            </a:pPr>
            <a:r>
              <a:rPr lang="fr-FR" altLang="fr-FR" sz="2000"/>
              <a:t>3 restaurants dont 2 gastronomiques,</a:t>
            </a:r>
          </a:p>
          <a:p>
            <a:pPr eaLnBrk="1" hangingPunct="1">
              <a:buFontTx/>
              <a:buNone/>
            </a:pPr>
            <a:r>
              <a:rPr lang="fr-FR" altLang="fr-FR" sz="2000"/>
              <a:t>7 amaps</a:t>
            </a:r>
          </a:p>
          <a:p>
            <a:pPr eaLnBrk="1" hangingPunct="1">
              <a:buFontTx/>
              <a:buNone/>
            </a:pPr>
            <a:r>
              <a:rPr lang="fr-FR" altLang="fr-FR" sz="2000"/>
              <a:t>1 foyer d’accueil d’enfants et adolescents</a:t>
            </a:r>
          </a:p>
          <a:p>
            <a:pPr eaLnBrk="1" hangingPunct="1">
              <a:buFontTx/>
              <a:buNone/>
            </a:pPr>
            <a:r>
              <a:rPr lang="fr-FR" altLang="fr-FR" sz="2000"/>
              <a:t>Et environ 200 particuliers</a:t>
            </a:r>
          </a:p>
          <a:p>
            <a:pPr eaLnBrk="1" hangingPunct="1">
              <a:buFontTx/>
              <a:buNone/>
            </a:pPr>
            <a:endParaRPr lang="fr-FR" altLang="fr-FR" sz="2000"/>
          </a:p>
          <a:p>
            <a:pPr eaLnBrk="1" hangingPunct="1">
              <a:buFontTx/>
              <a:buNone/>
            </a:pPr>
            <a:r>
              <a:rPr lang="fr-FR" altLang="fr-FR" sz="2000"/>
              <a:t>Des visites</a:t>
            </a:r>
          </a:p>
          <a:p>
            <a:pPr eaLnBrk="1" hangingPunct="1">
              <a:buFontTx/>
              <a:buNone/>
            </a:pPr>
            <a:r>
              <a:rPr lang="fr-FR" altLang="fr-FR" sz="2000"/>
              <a:t>Un centre de loisirs,</a:t>
            </a:r>
          </a:p>
          <a:p>
            <a:pPr eaLnBrk="1" hangingPunct="1">
              <a:buFontTx/>
              <a:buNone/>
            </a:pPr>
            <a:r>
              <a:rPr lang="fr-FR" altLang="fr-FR" sz="2000"/>
              <a:t>Une école primaire</a:t>
            </a:r>
          </a:p>
          <a:p>
            <a:pPr eaLnBrk="1" hangingPunct="1">
              <a:buFontTx/>
              <a:buNone/>
            </a:pPr>
            <a:r>
              <a:rPr lang="fr-FR" altLang="fr-FR" sz="2000"/>
              <a:t>Une colonie de 6-10 ans</a:t>
            </a:r>
          </a:p>
          <a:p>
            <a:pPr eaLnBrk="1" hangingPunct="1">
              <a:buFontTx/>
              <a:buNone/>
            </a:pPr>
            <a:r>
              <a:rPr lang="fr-FR" altLang="fr-FR" sz="2000"/>
              <a:t>Du Qi Gong à la ferme tous les 15 jours</a:t>
            </a:r>
          </a:p>
          <a:p>
            <a:pPr eaLnBrk="1" hangingPunct="1">
              <a:buFontTx/>
              <a:buNone/>
            </a:pPr>
            <a:endParaRPr lang="fr-FR" altLang="fr-FR" sz="2000"/>
          </a:p>
          <a:p>
            <a:pPr eaLnBrk="1" hangingPunct="1">
              <a:buFontTx/>
              <a:buNone/>
            </a:pPr>
            <a:endParaRPr lang="fr-FR" altLang="fr-F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93E18E53-954A-398A-B2ED-2918FB8E9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83250F21-0CA9-7D42-55F9-DEDDC8A56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BE141FD-8241-60E9-0A40-2D7C49B97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D3157DB4-5B15-E432-3778-1E76B0B1BFFD}"/>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0975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C19CB0B1-DBEF-12D8-1348-6BE8DF2A4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2" y="-28575"/>
            <a:ext cx="10333038"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BFCE86B6-1BA6-E4BD-8A50-5E3820AC7818}"/>
              </a:ext>
            </a:extLst>
          </p:cNvPr>
          <p:cNvSpPr txBox="1">
            <a:spLocks noChangeArrowheads="1"/>
          </p:cNvSpPr>
          <p:nvPr/>
        </p:nvSpPr>
        <p:spPr bwMode="auto">
          <a:xfrm>
            <a:off x="1524000" y="6491288"/>
            <a:ext cx="360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800">
                <a:solidFill>
                  <a:schemeClr val="bg1"/>
                </a:solidFill>
              </a:rPr>
              <a:t>Vue depuis la prairie Qi gong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E8FB9B46-9073-51D4-B623-83EAB6C8D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0638"/>
            <a:ext cx="10260013" cy="6837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7" name="Picture 3">
            <a:extLst>
              <a:ext uri="{FF2B5EF4-FFF2-40B4-BE49-F238E27FC236}">
                <a16:creationId xmlns:a16="http://schemas.microsoft.com/office/drawing/2014/main" id="{D1A7CF35-D9AF-3ACE-0912-B9DF84F3E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5175"/>
            <a:ext cx="4762500" cy="146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a:extLst>
              <a:ext uri="{FF2B5EF4-FFF2-40B4-BE49-F238E27FC236}">
                <a16:creationId xmlns:a16="http://schemas.microsoft.com/office/drawing/2014/main" id="{8E14D5B6-5910-8634-61DE-C9483F995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5157789"/>
            <a:ext cx="1371600" cy="143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5">
            <a:extLst>
              <a:ext uri="{FF2B5EF4-FFF2-40B4-BE49-F238E27FC236}">
                <a16:creationId xmlns:a16="http://schemas.microsoft.com/office/drawing/2014/main" id="{8C3A2CCD-D700-0EC1-5A55-91900EF5E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150" y="5084763"/>
            <a:ext cx="9779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6">
            <a:extLst>
              <a:ext uri="{FF2B5EF4-FFF2-40B4-BE49-F238E27FC236}">
                <a16:creationId xmlns:a16="http://schemas.microsoft.com/office/drawing/2014/main" id="{61CA3586-7507-3354-F483-F54C57ADF141}"/>
              </a:ext>
            </a:extLst>
          </p:cNvPr>
          <p:cNvSpPr txBox="1">
            <a:spLocks noChangeArrowheads="1"/>
          </p:cNvSpPr>
          <p:nvPr/>
        </p:nvSpPr>
        <p:spPr bwMode="auto">
          <a:xfrm>
            <a:off x="5519739" y="5589589"/>
            <a:ext cx="5400675" cy="915987"/>
          </a:xfrm>
          <a:prstGeom prst="rect">
            <a:avLst/>
          </a:prstGeom>
          <a:solidFill>
            <a:schemeClr val="bg1">
              <a:alpha val="5607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800" i="1"/>
              <a:t>Merci à chacun et chacune à l’intérêt que vous portez à cette démocratie alimentaire que nous mettons en place ensemble…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92159-D395-4608-9E56-040534372DAB}"/>
              </a:ext>
            </a:extLst>
          </p:cNvPr>
          <p:cNvSpPr>
            <a:spLocks noGrp="1"/>
          </p:cNvSpPr>
          <p:nvPr>
            <p:ph type="title"/>
          </p:nvPr>
        </p:nvSpPr>
        <p:spPr>
          <a:xfrm>
            <a:off x="1272889" y="131246"/>
            <a:ext cx="7772399" cy="766873"/>
          </a:xfrm>
        </p:spPr>
        <p:txBody>
          <a:bodyPr>
            <a:normAutofit fontScale="90000"/>
          </a:bodyPr>
          <a:lstStyle/>
          <a:p>
            <a:r>
              <a:rPr lang="fr-FR" dirty="0">
                <a:solidFill>
                  <a:schemeClr val="tx1"/>
                </a:solidFill>
              </a:rPr>
              <a:t>Ferme de </a:t>
            </a:r>
            <a:r>
              <a:rPr lang="fr-FR" dirty="0" err="1">
                <a:solidFill>
                  <a:schemeClr val="tx1"/>
                </a:solidFill>
              </a:rPr>
              <a:t>Pontaly</a:t>
            </a:r>
            <a:r>
              <a:rPr lang="fr-FR" dirty="0">
                <a:solidFill>
                  <a:schemeClr val="tx1"/>
                </a:solidFill>
              </a:rPr>
              <a:t>: Cécile et Alexandre</a:t>
            </a:r>
          </a:p>
        </p:txBody>
      </p:sp>
      <p:pic>
        <p:nvPicPr>
          <p:cNvPr id="1026" name="Picture 2">
            <a:extLst>
              <a:ext uri="{FF2B5EF4-FFF2-40B4-BE49-F238E27FC236}">
                <a16:creationId xmlns:a16="http://schemas.microsoft.com/office/drawing/2014/main" id="{7554C4C2-69DB-7682-A48F-A4ED74FE9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383" y="3093855"/>
            <a:ext cx="2242547" cy="299006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96DE734-9E4E-0A8C-AFBA-96602E027997}"/>
              </a:ext>
            </a:extLst>
          </p:cNvPr>
          <p:cNvSpPr txBox="1"/>
          <p:nvPr/>
        </p:nvSpPr>
        <p:spPr>
          <a:xfrm>
            <a:off x="3022704" y="4465472"/>
            <a:ext cx="5560365" cy="2308324"/>
          </a:xfrm>
          <a:prstGeom prst="rect">
            <a:avLst/>
          </a:prstGeom>
          <a:noFill/>
        </p:spPr>
        <p:txBody>
          <a:bodyPr wrap="square" rtlCol="0">
            <a:spAutoFit/>
          </a:bodyPr>
          <a:lstStyle/>
          <a:p>
            <a:pPr fontAlgn="base">
              <a:buFont typeface="Arial" panose="020B0604020202020204" pitchFamily="34" charset="0"/>
              <a:buChar char="•"/>
            </a:pPr>
            <a:r>
              <a:rPr lang="fr-FR" dirty="0">
                <a:solidFill>
                  <a:srgbClr val="666666"/>
                </a:solidFill>
                <a:latin typeface="Titillium"/>
              </a:rPr>
              <a:t>Collaboration avec Bruno </a:t>
            </a:r>
            <a:r>
              <a:rPr lang="fr-FR" dirty="0" err="1">
                <a:solidFill>
                  <a:srgbClr val="666666"/>
                </a:solidFill>
                <a:latin typeface="Titillium"/>
              </a:rPr>
              <a:t>Mondet</a:t>
            </a:r>
            <a:r>
              <a:rPr lang="fr-FR" dirty="0">
                <a:solidFill>
                  <a:srgbClr val="666666"/>
                </a:solidFill>
                <a:latin typeface="Titillium"/>
              </a:rPr>
              <a:t> (en 2021 récolte du premier blé meunier bio</a:t>
            </a:r>
            <a:endParaRPr lang="fr-FR" b="0" i="0" dirty="0">
              <a:solidFill>
                <a:srgbClr val="666666"/>
              </a:solidFill>
              <a:effectLst/>
              <a:latin typeface="Titillium"/>
            </a:endParaRPr>
          </a:p>
          <a:p>
            <a:pPr algn="l" fontAlgn="base">
              <a:buFont typeface="Arial" panose="020B0604020202020204" pitchFamily="34" charset="0"/>
              <a:buChar char="•"/>
            </a:pPr>
            <a:r>
              <a:rPr lang="fr-FR" dirty="0">
                <a:solidFill>
                  <a:srgbClr val="666666"/>
                </a:solidFill>
                <a:latin typeface="Titillium"/>
              </a:rPr>
              <a:t>L</a:t>
            </a:r>
            <a:r>
              <a:rPr lang="fr-FR" b="0" i="0" dirty="0">
                <a:solidFill>
                  <a:srgbClr val="666666"/>
                </a:solidFill>
                <a:effectLst/>
                <a:latin typeface="Titillium"/>
              </a:rPr>
              <a:t>entilles de toutes les couleurs,</a:t>
            </a:r>
            <a:r>
              <a:rPr lang="fr-FR" dirty="0">
                <a:solidFill>
                  <a:srgbClr val="666666"/>
                </a:solidFill>
                <a:latin typeface="Titillium"/>
              </a:rPr>
              <a:t> </a:t>
            </a:r>
            <a:r>
              <a:rPr lang="fr-FR" b="0" i="0" dirty="0">
                <a:solidFill>
                  <a:srgbClr val="666666"/>
                </a:solidFill>
                <a:effectLst/>
                <a:latin typeface="Titillium"/>
              </a:rPr>
              <a:t>quinoa et chia</a:t>
            </a:r>
          </a:p>
          <a:p>
            <a:pPr fontAlgn="base">
              <a:buFont typeface="Arial" panose="020B0604020202020204" pitchFamily="34" charset="0"/>
              <a:buChar char="•"/>
            </a:pPr>
            <a:r>
              <a:rPr lang="fr-FR" dirty="0">
                <a:solidFill>
                  <a:srgbClr val="666666"/>
                </a:solidFill>
                <a:latin typeface="Titillium"/>
              </a:rPr>
              <a:t>H</a:t>
            </a:r>
            <a:r>
              <a:rPr lang="fr-FR" b="0" i="0" dirty="0">
                <a:solidFill>
                  <a:srgbClr val="666666"/>
                </a:solidFill>
                <a:effectLst/>
                <a:latin typeface="Titillium"/>
              </a:rPr>
              <a:t>uiles de première pression à froid (colza, tournesol, caméline)</a:t>
            </a:r>
          </a:p>
          <a:p>
            <a:pPr fontAlgn="base">
              <a:buFont typeface="Arial" panose="020B0604020202020204" pitchFamily="34" charset="0"/>
              <a:buChar char="•"/>
            </a:pPr>
            <a:r>
              <a:rPr lang="fr-FR" b="0" i="0" dirty="0">
                <a:solidFill>
                  <a:srgbClr val="666666"/>
                </a:solidFill>
                <a:effectLst/>
                <a:latin typeface="Titillium"/>
              </a:rPr>
              <a:t>9 contrats printemps, 8 contrats automne</a:t>
            </a:r>
          </a:p>
          <a:p>
            <a:pPr fontAlgn="base">
              <a:buFont typeface="Arial" panose="020B0604020202020204" pitchFamily="34" charset="0"/>
              <a:buChar char="•"/>
            </a:pPr>
            <a:r>
              <a:rPr lang="fr-FR" b="0" i="0" dirty="0">
                <a:solidFill>
                  <a:srgbClr val="666666"/>
                </a:solidFill>
                <a:effectLst/>
                <a:latin typeface="Titillium"/>
              </a:rPr>
              <a:t> Œufs frais en livraison hebdomadaire jusqu’au 24 mai,  23 contrats</a:t>
            </a:r>
          </a:p>
        </p:txBody>
      </p:sp>
      <p:sp>
        <p:nvSpPr>
          <p:cNvPr id="7" name="ZoneTexte 6">
            <a:extLst>
              <a:ext uri="{FF2B5EF4-FFF2-40B4-BE49-F238E27FC236}">
                <a16:creationId xmlns:a16="http://schemas.microsoft.com/office/drawing/2014/main" id="{D3387853-4FE2-ABCB-AD79-C7D31C876C51}"/>
              </a:ext>
            </a:extLst>
          </p:cNvPr>
          <p:cNvSpPr txBox="1"/>
          <p:nvPr/>
        </p:nvSpPr>
        <p:spPr>
          <a:xfrm>
            <a:off x="601565" y="927469"/>
            <a:ext cx="3345871" cy="1754326"/>
          </a:xfrm>
          <a:prstGeom prst="rect">
            <a:avLst/>
          </a:prstGeom>
          <a:noFill/>
        </p:spPr>
        <p:txBody>
          <a:bodyPr wrap="square" rtlCol="0">
            <a:spAutoFit/>
          </a:bodyPr>
          <a:lstStyle/>
          <a:p>
            <a:r>
              <a:rPr lang="fr-FR" dirty="0"/>
              <a:t>Contrat 2024 légumineuses, graines et huiles :</a:t>
            </a:r>
          </a:p>
          <a:p>
            <a:pPr marL="285750" indent="-285750">
              <a:buFont typeface="Arial" panose="020B0604020202020204" pitchFamily="34" charset="0"/>
              <a:buChar char="•"/>
            </a:pPr>
            <a:r>
              <a:rPr lang="fr-FR" dirty="0"/>
              <a:t>Livraison les 26 avril et 3 mai</a:t>
            </a:r>
          </a:p>
          <a:p>
            <a:pPr marL="285750" indent="-285750">
              <a:buFont typeface="Arial" panose="020B0604020202020204" pitchFamily="34" charset="0"/>
              <a:buChar char="•"/>
            </a:pPr>
            <a:r>
              <a:rPr lang="fr-FR" b="1" dirty="0"/>
              <a:t>Visite de la ferme: samedi 8 juin </a:t>
            </a:r>
          </a:p>
        </p:txBody>
      </p:sp>
      <p:pic>
        <p:nvPicPr>
          <p:cNvPr id="1030" name="Picture 6">
            <a:extLst>
              <a:ext uri="{FF2B5EF4-FFF2-40B4-BE49-F238E27FC236}">
                <a16:creationId xmlns:a16="http://schemas.microsoft.com/office/drawing/2014/main" id="{F3AC403E-0216-0CD0-253E-D21B8C5A0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125" y="1144262"/>
            <a:ext cx="4979383" cy="3321210"/>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3E9391CB-053B-9B93-9C68-EBA69B70EB4A}"/>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13331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e 14">
            <a:extLst>
              <a:ext uri="{FF2B5EF4-FFF2-40B4-BE49-F238E27FC236}">
                <a16:creationId xmlns:a16="http://schemas.microsoft.com/office/drawing/2014/main" id="{4AC0689B-E2D7-44DE-8CF0-D4BBF4205170}"/>
              </a:ext>
            </a:extLst>
          </p:cNvPr>
          <p:cNvSpPr/>
          <p:nvPr/>
        </p:nvSpPr>
        <p:spPr>
          <a:xfrm>
            <a:off x="1314372" y="3527691"/>
            <a:ext cx="3162378" cy="2911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L’Etang aux </a:t>
            </a:r>
          </a:p>
        </p:txBody>
      </p:sp>
      <p:sp>
        <p:nvSpPr>
          <p:cNvPr id="2" name="Titre 1">
            <a:extLst>
              <a:ext uri="{FF2B5EF4-FFF2-40B4-BE49-F238E27FC236}">
                <a16:creationId xmlns:a16="http://schemas.microsoft.com/office/drawing/2014/main" id="{47D21920-DA60-49AE-B0F9-EFB66800903D}"/>
              </a:ext>
            </a:extLst>
          </p:cNvPr>
          <p:cNvSpPr>
            <a:spLocks noGrp="1"/>
          </p:cNvSpPr>
          <p:nvPr>
            <p:ph type="title"/>
          </p:nvPr>
        </p:nvSpPr>
        <p:spPr>
          <a:xfrm>
            <a:off x="1613433" y="228444"/>
            <a:ext cx="7258128" cy="1320800"/>
          </a:xfrm>
        </p:spPr>
        <p:txBody>
          <a:bodyPr/>
          <a:lstStyle/>
          <a:p>
            <a:r>
              <a:rPr lang="fr-FR" dirty="0"/>
              <a:t>Rappel des principes : notre AMAP</a:t>
            </a:r>
          </a:p>
        </p:txBody>
      </p:sp>
      <p:sp>
        <p:nvSpPr>
          <p:cNvPr id="3" name="Ellipse 2">
            <a:extLst>
              <a:ext uri="{FF2B5EF4-FFF2-40B4-BE49-F238E27FC236}">
                <a16:creationId xmlns:a16="http://schemas.microsoft.com/office/drawing/2014/main" id="{C4875BE8-8F00-4BD7-A275-ABBF3FDB06CF}"/>
              </a:ext>
            </a:extLst>
          </p:cNvPr>
          <p:cNvSpPr/>
          <p:nvPr/>
        </p:nvSpPr>
        <p:spPr>
          <a:xfrm>
            <a:off x="8591550" y="1390650"/>
            <a:ext cx="2047812" cy="203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Fermes &amp; Producteurs en AMAP</a:t>
            </a:r>
          </a:p>
        </p:txBody>
      </p:sp>
      <p:sp>
        <p:nvSpPr>
          <p:cNvPr id="9" name="Ellipse 8">
            <a:extLst>
              <a:ext uri="{FF2B5EF4-FFF2-40B4-BE49-F238E27FC236}">
                <a16:creationId xmlns:a16="http://schemas.microsoft.com/office/drawing/2014/main" id="{F92CF3F4-7D5B-4A66-AB5C-F152074C76B3}"/>
              </a:ext>
            </a:extLst>
          </p:cNvPr>
          <p:cNvSpPr/>
          <p:nvPr/>
        </p:nvSpPr>
        <p:spPr>
          <a:xfrm>
            <a:off x="798759" y="1408068"/>
            <a:ext cx="2197733" cy="2143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fr-FR" dirty="0"/>
              <a:t>AMAP – </a:t>
            </a:r>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p:txBody>
      </p:sp>
      <p:cxnSp>
        <p:nvCxnSpPr>
          <p:cNvPr id="10" name="Connecteur droit avec flèche 9">
            <a:extLst>
              <a:ext uri="{FF2B5EF4-FFF2-40B4-BE49-F238E27FC236}">
                <a16:creationId xmlns:a16="http://schemas.microsoft.com/office/drawing/2014/main" id="{375CCD33-B960-4177-AFB7-3B53414B55F8}"/>
              </a:ext>
            </a:extLst>
          </p:cNvPr>
          <p:cNvCxnSpPr>
            <a:cxnSpLocks/>
          </p:cNvCxnSpPr>
          <p:nvPr/>
        </p:nvCxnSpPr>
        <p:spPr>
          <a:xfrm flipV="1">
            <a:off x="2996492" y="2171700"/>
            <a:ext cx="5595058" cy="4410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27EF3838-4399-43F9-85C8-09E054B8BCB8}"/>
              </a:ext>
            </a:extLst>
          </p:cNvPr>
          <p:cNvSpPr txBox="1"/>
          <p:nvPr/>
        </p:nvSpPr>
        <p:spPr>
          <a:xfrm>
            <a:off x="2855135" y="1116746"/>
            <a:ext cx="5394425" cy="1200329"/>
          </a:xfrm>
          <a:prstGeom prst="rect">
            <a:avLst/>
          </a:prstGeom>
          <a:noFill/>
        </p:spPr>
        <p:txBody>
          <a:bodyPr wrap="none" rtlCol="0">
            <a:spAutoFit/>
          </a:bodyPr>
          <a:lstStyle/>
          <a:p>
            <a:pPr marL="285750" indent="-285750">
              <a:buFont typeface="Arial" panose="020B0604020202020204" pitchFamily="34" charset="0"/>
              <a:buChar char="•"/>
            </a:pPr>
            <a:r>
              <a:rPr lang="fr-FR" dirty="0"/>
              <a:t>Prépare les contrats</a:t>
            </a:r>
          </a:p>
          <a:p>
            <a:pPr marL="285750" indent="-285750">
              <a:buFont typeface="Arial" panose="020B0604020202020204" pitchFamily="34" charset="0"/>
              <a:buChar char="•"/>
            </a:pPr>
            <a:r>
              <a:rPr lang="fr-FR" dirty="0"/>
              <a:t>Organise la vie associative</a:t>
            </a:r>
          </a:p>
          <a:p>
            <a:pPr marL="285750" indent="-285750">
              <a:buFont typeface="Arial" panose="020B0604020202020204" pitchFamily="34" charset="0"/>
              <a:buChar char="•"/>
            </a:pPr>
            <a:r>
              <a:rPr lang="fr-FR" dirty="0"/>
              <a:t>Recherche à soutenir des producteurs Paysans</a:t>
            </a:r>
          </a:p>
          <a:p>
            <a:r>
              <a:rPr lang="fr-FR" dirty="0"/>
              <a:t>locaux – respectueux de l’environnement (BIO) </a:t>
            </a:r>
          </a:p>
        </p:txBody>
      </p:sp>
      <p:pic>
        <p:nvPicPr>
          <p:cNvPr id="12" name="Image 11">
            <a:extLst>
              <a:ext uri="{FF2B5EF4-FFF2-40B4-BE49-F238E27FC236}">
                <a16:creationId xmlns:a16="http://schemas.microsoft.com/office/drawing/2014/main" id="{A3BC467F-DE6C-426A-B9C2-BAECC52A065E}"/>
              </a:ext>
            </a:extLst>
          </p:cNvPr>
          <p:cNvPicPr>
            <a:picLocks noChangeAspect="1"/>
          </p:cNvPicPr>
          <p:nvPr/>
        </p:nvPicPr>
        <p:blipFill>
          <a:blip r:embed="rId2"/>
          <a:stretch>
            <a:fillRect/>
          </a:stretch>
        </p:blipFill>
        <p:spPr>
          <a:xfrm>
            <a:off x="2862075" y="3551238"/>
            <a:ext cx="790575" cy="1495425"/>
          </a:xfrm>
          <a:prstGeom prst="rect">
            <a:avLst/>
          </a:prstGeom>
        </p:spPr>
      </p:pic>
      <p:pic>
        <p:nvPicPr>
          <p:cNvPr id="13" name="Image 12">
            <a:extLst>
              <a:ext uri="{FF2B5EF4-FFF2-40B4-BE49-F238E27FC236}">
                <a16:creationId xmlns:a16="http://schemas.microsoft.com/office/drawing/2014/main" id="{E926B882-E2E6-4AE7-A560-7FEE30C78D47}"/>
              </a:ext>
            </a:extLst>
          </p:cNvPr>
          <p:cNvPicPr>
            <a:picLocks noChangeAspect="1"/>
          </p:cNvPicPr>
          <p:nvPr/>
        </p:nvPicPr>
        <p:blipFill>
          <a:blip r:embed="rId2"/>
          <a:stretch>
            <a:fillRect/>
          </a:stretch>
        </p:blipFill>
        <p:spPr>
          <a:xfrm>
            <a:off x="3311858" y="4826355"/>
            <a:ext cx="790575" cy="1495425"/>
          </a:xfrm>
          <a:prstGeom prst="rect">
            <a:avLst/>
          </a:prstGeom>
        </p:spPr>
      </p:pic>
      <p:pic>
        <p:nvPicPr>
          <p:cNvPr id="14" name="Image 13">
            <a:extLst>
              <a:ext uri="{FF2B5EF4-FFF2-40B4-BE49-F238E27FC236}">
                <a16:creationId xmlns:a16="http://schemas.microsoft.com/office/drawing/2014/main" id="{7F781DAA-3CD1-460F-9E00-B7328352E4E8}"/>
              </a:ext>
            </a:extLst>
          </p:cNvPr>
          <p:cNvPicPr>
            <a:picLocks noChangeAspect="1"/>
          </p:cNvPicPr>
          <p:nvPr/>
        </p:nvPicPr>
        <p:blipFill>
          <a:blip r:embed="rId2"/>
          <a:stretch>
            <a:fillRect/>
          </a:stretch>
        </p:blipFill>
        <p:spPr>
          <a:xfrm>
            <a:off x="2047812" y="4316680"/>
            <a:ext cx="790575" cy="1495425"/>
          </a:xfrm>
          <a:prstGeom prst="rect">
            <a:avLst/>
          </a:prstGeom>
        </p:spPr>
      </p:pic>
      <p:cxnSp>
        <p:nvCxnSpPr>
          <p:cNvPr id="16" name="Connecteur droit avec flèche 15">
            <a:extLst>
              <a:ext uri="{FF2B5EF4-FFF2-40B4-BE49-F238E27FC236}">
                <a16:creationId xmlns:a16="http://schemas.microsoft.com/office/drawing/2014/main" id="{25598EB5-D22C-4328-83F7-81CAE296DFF0}"/>
              </a:ext>
            </a:extLst>
          </p:cNvPr>
          <p:cNvCxnSpPr>
            <a:cxnSpLocks/>
          </p:cNvCxnSpPr>
          <p:nvPr/>
        </p:nvCxnSpPr>
        <p:spPr>
          <a:xfrm flipV="1">
            <a:off x="3485665" y="3047320"/>
            <a:ext cx="4955433" cy="7436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5109240F-ACAD-4262-8D49-4243485F860C}"/>
              </a:ext>
            </a:extLst>
          </p:cNvPr>
          <p:cNvSpPr txBox="1"/>
          <p:nvPr/>
        </p:nvSpPr>
        <p:spPr>
          <a:xfrm>
            <a:off x="798759" y="4079789"/>
            <a:ext cx="1194558" cy="369332"/>
          </a:xfrm>
          <a:prstGeom prst="rect">
            <a:avLst/>
          </a:prstGeom>
          <a:noFill/>
        </p:spPr>
        <p:txBody>
          <a:bodyPr wrap="none" rtlCol="0">
            <a:spAutoFit/>
          </a:bodyPr>
          <a:lstStyle/>
          <a:p>
            <a:r>
              <a:rPr lang="fr-FR" dirty="0"/>
              <a:t>AMAPIENS</a:t>
            </a:r>
          </a:p>
        </p:txBody>
      </p:sp>
      <p:sp>
        <p:nvSpPr>
          <p:cNvPr id="22" name="ZoneTexte 21">
            <a:extLst>
              <a:ext uri="{FF2B5EF4-FFF2-40B4-BE49-F238E27FC236}">
                <a16:creationId xmlns:a16="http://schemas.microsoft.com/office/drawing/2014/main" id="{20C5C239-BAC7-4352-BDBB-E0DEED2731E2}"/>
              </a:ext>
            </a:extLst>
          </p:cNvPr>
          <p:cNvSpPr txBox="1"/>
          <p:nvPr/>
        </p:nvSpPr>
        <p:spPr>
          <a:xfrm>
            <a:off x="4323492" y="3782924"/>
            <a:ext cx="5997539" cy="1477328"/>
          </a:xfrm>
          <a:prstGeom prst="rect">
            <a:avLst/>
          </a:prstGeom>
          <a:noFill/>
        </p:spPr>
        <p:txBody>
          <a:bodyPr wrap="none" rtlCol="0">
            <a:spAutoFit/>
          </a:bodyPr>
          <a:lstStyle/>
          <a:p>
            <a:r>
              <a:rPr lang="fr-FR" dirty="0"/>
              <a:t>Chaque AMAPIEN</a:t>
            </a:r>
          </a:p>
          <a:p>
            <a:pPr marL="285750" indent="-285750">
              <a:buFont typeface="Arial" panose="020B0604020202020204" pitchFamily="34" charset="0"/>
              <a:buChar char="•"/>
            </a:pPr>
            <a:r>
              <a:rPr lang="fr-FR" dirty="0"/>
              <a:t>Contractualise avec le producteur en direct</a:t>
            </a:r>
          </a:p>
          <a:p>
            <a:pPr marL="285750" indent="-285750">
              <a:buFont typeface="Arial" panose="020B0604020202020204" pitchFamily="34" charset="0"/>
              <a:buChar char="•"/>
            </a:pPr>
            <a:r>
              <a:rPr lang="fr-FR" dirty="0"/>
              <a:t>Préfinance l’achat de sa production</a:t>
            </a:r>
          </a:p>
          <a:p>
            <a:pPr marL="285750" indent="-285750">
              <a:buFont typeface="Arial" panose="020B0604020202020204" pitchFamily="34" charset="0"/>
              <a:buChar char="•"/>
            </a:pPr>
            <a:r>
              <a:rPr lang="fr-FR" dirty="0"/>
              <a:t>Participe à la vie associative – 4 distributions en 2022</a:t>
            </a:r>
          </a:p>
          <a:p>
            <a:pPr marL="285750" indent="-285750">
              <a:buFont typeface="Arial" panose="020B0604020202020204" pitchFamily="34" charset="0"/>
              <a:buChar char="•"/>
            </a:pPr>
            <a:endParaRPr lang="fr-FR" dirty="0"/>
          </a:p>
        </p:txBody>
      </p:sp>
      <p:pic>
        <p:nvPicPr>
          <p:cNvPr id="26" name="Image 25">
            <a:extLst>
              <a:ext uri="{FF2B5EF4-FFF2-40B4-BE49-F238E27FC236}">
                <a16:creationId xmlns:a16="http://schemas.microsoft.com/office/drawing/2014/main" id="{15EBB443-8A18-4138-B8F0-E55AFBC55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80" y="1899380"/>
            <a:ext cx="1664567" cy="1136999"/>
          </a:xfrm>
          <a:prstGeom prst="rect">
            <a:avLst/>
          </a:prstGeom>
        </p:spPr>
      </p:pic>
      <p:pic>
        <p:nvPicPr>
          <p:cNvPr id="27" name="Image 26">
            <a:extLst>
              <a:ext uri="{FF2B5EF4-FFF2-40B4-BE49-F238E27FC236}">
                <a16:creationId xmlns:a16="http://schemas.microsoft.com/office/drawing/2014/main" id="{61ED018F-F964-4066-B861-AEC72DB61F06}"/>
              </a:ext>
            </a:extLst>
          </p:cNvPr>
          <p:cNvPicPr>
            <a:picLocks noChangeAspect="1"/>
          </p:cNvPicPr>
          <p:nvPr/>
        </p:nvPicPr>
        <p:blipFill>
          <a:blip r:embed="rId4"/>
          <a:stretch>
            <a:fillRect/>
          </a:stretch>
        </p:blipFill>
        <p:spPr>
          <a:xfrm>
            <a:off x="8572500" y="923732"/>
            <a:ext cx="781050" cy="790575"/>
          </a:xfrm>
          <a:prstGeom prst="rect">
            <a:avLst/>
          </a:prstGeom>
        </p:spPr>
      </p:pic>
      <p:pic>
        <p:nvPicPr>
          <p:cNvPr id="28" name="Image 27">
            <a:extLst>
              <a:ext uri="{FF2B5EF4-FFF2-40B4-BE49-F238E27FC236}">
                <a16:creationId xmlns:a16="http://schemas.microsoft.com/office/drawing/2014/main" id="{B190E292-DAE8-4BC9-A398-0CB3F55E89BE}"/>
              </a:ext>
            </a:extLst>
          </p:cNvPr>
          <p:cNvPicPr>
            <a:picLocks noChangeAspect="1"/>
          </p:cNvPicPr>
          <p:nvPr/>
        </p:nvPicPr>
        <p:blipFill>
          <a:blip r:embed="rId5"/>
          <a:stretch>
            <a:fillRect/>
          </a:stretch>
        </p:blipFill>
        <p:spPr>
          <a:xfrm>
            <a:off x="8963025" y="3159634"/>
            <a:ext cx="600075" cy="819150"/>
          </a:xfrm>
          <a:prstGeom prst="rect">
            <a:avLst/>
          </a:prstGeom>
        </p:spPr>
      </p:pic>
      <p:pic>
        <p:nvPicPr>
          <p:cNvPr id="29" name="Image 28">
            <a:extLst>
              <a:ext uri="{FF2B5EF4-FFF2-40B4-BE49-F238E27FC236}">
                <a16:creationId xmlns:a16="http://schemas.microsoft.com/office/drawing/2014/main" id="{EB5B7930-CB3E-47FE-ABE6-61285E41D1B1}"/>
              </a:ext>
            </a:extLst>
          </p:cNvPr>
          <p:cNvPicPr>
            <a:picLocks noChangeAspect="1"/>
          </p:cNvPicPr>
          <p:nvPr/>
        </p:nvPicPr>
        <p:blipFill>
          <a:blip r:embed="rId6"/>
          <a:stretch>
            <a:fillRect/>
          </a:stretch>
        </p:blipFill>
        <p:spPr>
          <a:xfrm>
            <a:off x="5043795" y="4983473"/>
            <a:ext cx="1995420" cy="1257388"/>
          </a:xfrm>
          <a:prstGeom prst="rect">
            <a:avLst/>
          </a:prstGeom>
        </p:spPr>
      </p:pic>
      <p:pic>
        <p:nvPicPr>
          <p:cNvPr id="30" name="Image 29">
            <a:extLst>
              <a:ext uri="{FF2B5EF4-FFF2-40B4-BE49-F238E27FC236}">
                <a16:creationId xmlns:a16="http://schemas.microsoft.com/office/drawing/2014/main" id="{207306B7-B893-4E38-BEFA-B42DE322D050}"/>
              </a:ext>
            </a:extLst>
          </p:cNvPr>
          <p:cNvPicPr>
            <a:picLocks noChangeAspect="1"/>
          </p:cNvPicPr>
          <p:nvPr/>
        </p:nvPicPr>
        <p:blipFill>
          <a:blip r:embed="rId7"/>
          <a:stretch>
            <a:fillRect/>
          </a:stretch>
        </p:blipFill>
        <p:spPr>
          <a:xfrm>
            <a:off x="9740863" y="414261"/>
            <a:ext cx="2047812" cy="1499579"/>
          </a:xfrm>
          <a:prstGeom prst="rect">
            <a:avLst/>
          </a:prstGeom>
        </p:spPr>
      </p:pic>
      <p:pic>
        <p:nvPicPr>
          <p:cNvPr id="31" name="Image 30">
            <a:extLst>
              <a:ext uri="{FF2B5EF4-FFF2-40B4-BE49-F238E27FC236}">
                <a16:creationId xmlns:a16="http://schemas.microsoft.com/office/drawing/2014/main" id="{8D0D4AE9-6698-49A0-962F-83AEB0ADF404}"/>
              </a:ext>
            </a:extLst>
          </p:cNvPr>
          <p:cNvPicPr>
            <a:picLocks noChangeAspect="1"/>
          </p:cNvPicPr>
          <p:nvPr/>
        </p:nvPicPr>
        <p:blipFill>
          <a:blip r:embed="rId8"/>
          <a:stretch>
            <a:fillRect/>
          </a:stretch>
        </p:blipFill>
        <p:spPr>
          <a:xfrm>
            <a:off x="7267642" y="5064392"/>
            <a:ext cx="1995420" cy="1095751"/>
          </a:xfrm>
          <a:prstGeom prst="rect">
            <a:avLst/>
          </a:prstGeom>
        </p:spPr>
      </p:pic>
      <p:pic>
        <p:nvPicPr>
          <p:cNvPr id="32" name="Image 31">
            <a:extLst>
              <a:ext uri="{FF2B5EF4-FFF2-40B4-BE49-F238E27FC236}">
                <a16:creationId xmlns:a16="http://schemas.microsoft.com/office/drawing/2014/main" id="{FD334D7F-655D-418D-AF97-C1DA3DF6BA71}"/>
              </a:ext>
            </a:extLst>
          </p:cNvPr>
          <p:cNvPicPr>
            <a:picLocks noChangeAspect="1"/>
          </p:cNvPicPr>
          <p:nvPr/>
        </p:nvPicPr>
        <p:blipFill>
          <a:blip r:embed="rId9"/>
          <a:stretch>
            <a:fillRect/>
          </a:stretch>
        </p:blipFill>
        <p:spPr>
          <a:xfrm>
            <a:off x="10144188" y="3031108"/>
            <a:ext cx="2105025" cy="1314450"/>
          </a:xfrm>
          <a:prstGeom prst="rect">
            <a:avLst/>
          </a:prstGeom>
        </p:spPr>
      </p:pic>
      <p:pic>
        <p:nvPicPr>
          <p:cNvPr id="33" name="Image 32">
            <a:extLst>
              <a:ext uri="{FF2B5EF4-FFF2-40B4-BE49-F238E27FC236}">
                <a16:creationId xmlns:a16="http://schemas.microsoft.com/office/drawing/2014/main" id="{60B16699-F67E-4F7F-AEAD-1B9E794F285C}"/>
              </a:ext>
            </a:extLst>
          </p:cNvPr>
          <p:cNvPicPr>
            <a:picLocks noChangeAspect="1"/>
          </p:cNvPicPr>
          <p:nvPr/>
        </p:nvPicPr>
        <p:blipFill>
          <a:blip r:embed="rId10"/>
          <a:stretch>
            <a:fillRect/>
          </a:stretch>
        </p:blipFill>
        <p:spPr>
          <a:xfrm>
            <a:off x="1361021" y="4887612"/>
            <a:ext cx="504825" cy="1057275"/>
          </a:xfrm>
          <a:prstGeom prst="rect">
            <a:avLst/>
          </a:prstGeom>
        </p:spPr>
      </p:pic>
      <p:pic>
        <p:nvPicPr>
          <p:cNvPr id="34" name="Image 33">
            <a:extLst>
              <a:ext uri="{FF2B5EF4-FFF2-40B4-BE49-F238E27FC236}">
                <a16:creationId xmlns:a16="http://schemas.microsoft.com/office/drawing/2014/main" id="{DA40C4FB-E47D-4DF1-842C-B31758697C18}"/>
              </a:ext>
            </a:extLst>
          </p:cNvPr>
          <p:cNvPicPr>
            <a:picLocks noChangeAspect="1"/>
          </p:cNvPicPr>
          <p:nvPr/>
        </p:nvPicPr>
        <p:blipFill>
          <a:blip r:embed="rId10"/>
          <a:stretch>
            <a:fillRect/>
          </a:stretch>
        </p:blipFill>
        <p:spPr>
          <a:xfrm>
            <a:off x="2585974" y="5584678"/>
            <a:ext cx="504825" cy="1057275"/>
          </a:xfrm>
          <a:prstGeom prst="rect">
            <a:avLst/>
          </a:prstGeom>
        </p:spPr>
      </p:pic>
      <p:sp>
        <p:nvSpPr>
          <p:cNvPr id="4" name="Ellipse 3">
            <a:extLst>
              <a:ext uri="{FF2B5EF4-FFF2-40B4-BE49-F238E27FC236}">
                <a16:creationId xmlns:a16="http://schemas.microsoft.com/office/drawing/2014/main" id="{92844044-7772-CAEF-6F67-604C284385F9}"/>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470038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7CC269D-6321-4D18-9A83-D2EACADB4F14}"/>
              </a:ext>
            </a:extLst>
          </p:cNvPr>
          <p:cNvSpPr txBox="1">
            <a:spLocks/>
          </p:cNvSpPr>
          <p:nvPr/>
        </p:nvSpPr>
        <p:spPr>
          <a:xfrm>
            <a:off x="688799" y="1163784"/>
            <a:ext cx="8135279" cy="722168"/>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GABI: Groupement d’Achats Biopaniers</a:t>
            </a:r>
          </a:p>
        </p:txBody>
      </p:sp>
      <p:pic>
        <p:nvPicPr>
          <p:cNvPr id="5" name="Espace réservé du contenu 4">
            <a:extLst>
              <a:ext uri="{FF2B5EF4-FFF2-40B4-BE49-F238E27FC236}">
                <a16:creationId xmlns:a16="http://schemas.microsoft.com/office/drawing/2014/main" id="{335F4E3A-F30B-4381-8B93-87B2DCD5A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7" name="ZoneTexte 6">
            <a:extLst>
              <a:ext uri="{FF2B5EF4-FFF2-40B4-BE49-F238E27FC236}">
                <a16:creationId xmlns:a16="http://schemas.microsoft.com/office/drawing/2014/main" id="{A6961ACD-C34F-4E6E-8D49-1A6558EE0616}"/>
              </a:ext>
            </a:extLst>
          </p:cNvPr>
          <p:cNvSpPr txBox="1"/>
          <p:nvPr/>
        </p:nvSpPr>
        <p:spPr>
          <a:xfrm>
            <a:off x="737755" y="1996337"/>
            <a:ext cx="8349095" cy="4708981"/>
          </a:xfrm>
          <a:prstGeom prst="rect">
            <a:avLst/>
          </a:prstGeom>
          <a:noFill/>
        </p:spPr>
        <p:txBody>
          <a:bodyPr wrap="square">
            <a:spAutoFit/>
          </a:bodyPr>
          <a:lstStyle/>
          <a:p>
            <a:pPr marL="285750" lvl="0" indent="-285750">
              <a:buFont typeface="Arial" panose="020B0604020202020204" pitchFamily="34" charset="0"/>
              <a:buChar char="•"/>
              <a:tabLst>
                <a:tab pos="0" algn="l"/>
              </a:tabLst>
            </a:pPr>
            <a:r>
              <a:rPr lang="fr-FR" sz="2000" dirty="0"/>
              <a:t>Association inscrite à la préfecture.</a:t>
            </a:r>
          </a:p>
          <a:p>
            <a:pPr marL="285750" lvl="0" indent="-285750">
              <a:buFont typeface="Arial" panose="020B0604020202020204" pitchFamily="34" charset="0"/>
              <a:buChar char="•"/>
              <a:tabLst>
                <a:tab pos="0" algn="l"/>
              </a:tabLst>
            </a:pPr>
            <a:endParaRPr lang="fr-FR" sz="2000" dirty="0"/>
          </a:p>
          <a:p>
            <a:pPr marL="285750" lvl="0" indent="-285750">
              <a:buFont typeface="Arial" panose="020B0604020202020204" pitchFamily="34" charset="0"/>
              <a:buChar char="•"/>
              <a:tabLst>
                <a:tab pos="0" algn="l"/>
              </a:tabLst>
            </a:pPr>
            <a:r>
              <a:rPr lang="fr-FR" sz="2000" dirty="0" err="1"/>
              <a:t>GABi</a:t>
            </a:r>
            <a:r>
              <a:rPr lang="fr-FR" sz="2000" dirty="0"/>
              <a:t> a été créé en 2019 pour permettre aux adhérents des </a:t>
            </a:r>
            <a:r>
              <a:rPr lang="fr-FR" sz="2000" dirty="0" err="1"/>
              <a:t>AMAPs</a:t>
            </a:r>
            <a:r>
              <a:rPr lang="fr-FR" sz="2000" dirty="0"/>
              <a:t> de bénéficier de certains produits non locaux (issus de l’agriculture paysanne), sans contrevenir au principe de proximité de la charte des </a:t>
            </a:r>
            <a:r>
              <a:rPr lang="fr-FR" sz="2000" dirty="0" err="1"/>
              <a:t>AMAPs</a:t>
            </a:r>
            <a:r>
              <a:rPr lang="fr-FR" sz="2000" dirty="0"/>
              <a:t>.</a:t>
            </a:r>
          </a:p>
          <a:p>
            <a:pPr marL="285750" lvl="0" indent="-285750">
              <a:buFont typeface="Arial" panose="020B0604020202020204" pitchFamily="34" charset="0"/>
              <a:buChar char="•"/>
              <a:tabLst>
                <a:tab pos="0" algn="l"/>
              </a:tabLst>
            </a:pPr>
            <a:endParaRPr lang="fr-FR" sz="2000" dirty="0"/>
          </a:p>
          <a:p>
            <a:pPr marL="285750" lvl="0" indent="-285750">
              <a:buFont typeface="Arial" panose="020B0604020202020204" pitchFamily="34" charset="0"/>
              <a:buChar char="•"/>
              <a:tabLst>
                <a:tab pos="0" algn="l"/>
              </a:tabLst>
            </a:pPr>
            <a:r>
              <a:rPr lang="fr-FR" sz="2000" dirty="0"/>
              <a:t>Depuis 2023, tous les adhérents de notre AMAP LEAPO sont adhérents de </a:t>
            </a:r>
            <a:r>
              <a:rPr lang="fr-FR" sz="2000" dirty="0" err="1"/>
              <a:t>GABi</a:t>
            </a:r>
            <a:r>
              <a:rPr lang="fr-FR" sz="2000" dirty="0"/>
              <a:t> en vertu d’un accord entre les deux associations.</a:t>
            </a:r>
          </a:p>
          <a:p>
            <a:pPr marL="285750" lvl="0" indent="-285750">
              <a:buFont typeface="Arial" panose="020B0604020202020204" pitchFamily="34" charset="0"/>
              <a:buChar char="•"/>
              <a:tabLst>
                <a:tab pos="0" algn="l"/>
              </a:tabLst>
            </a:pPr>
            <a:endParaRPr lang="fr-FR" sz="2000" dirty="0"/>
          </a:p>
          <a:p>
            <a:pPr marL="285750" indent="-285750">
              <a:buFont typeface="Arial" panose="020B0604020202020204" pitchFamily="34" charset="0"/>
              <a:buChar char="•"/>
              <a:tabLst>
                <a:tab pos="0" algn="l"/>
              </a:tabLst>
            </a:pPr>
            <a:r>
              <a:rPr lang="fr-FR" sz="2000" dirty="0" err="1"/>
              <a:t>GABi</a:t>
            </a:r>
            <a:r>
              <a:rPr lang="fr-FR" sz="2000" dirty="0"/>
              <a:t> collabore avec 3 AMAP de la région: ELV, Mareil Marly et Fourqueux. </a:t>
            </a:r>
          </a:p>
          <a:p>
            <a:pPr marL="285750" lvl="0" indent="-285750">
              <a:buFont typeface="Arial" panose="020B0604020202020204" pitchFamily="34" charset="0"/>
              <a:buChar char="•"/>
              <a:tabLst>
                <a:tab pos="0" algn="l"/>
              </a:tabLst>
            </a:pPr>
            <a:endParaRPr lang="fr-FR" sz="2000" dirty="0"/>
          </a:p>
          <a:p>
            <a:pPr marL="285750" lvl="0" indent="-285750">
              <a:buFont typeface="Arial" panose="020B0604020202020204" pitchFamily="34" charset="0"/>
              <a:buChar char="•"/>
              <a:tabLst>
                <a:tab pos="0" algn="l"/>
              </a:tabLst>
            </a:pPr>
            <a:r>
              <a:rPr lang="fr-FR" sz="2000" dirty="0"/>
              <a:t>Le bureau de </a:t>
            </a:r>
            <a:r>
              <a:rPr lang="fr-FR" sz="2000" dirty="0" err="1"/>
              <a:t>GABi</a:t>
            </a:r>
            <a:r>
              <a:rPr lang="fr-FR" sz="2000" dirty="0"/>
              <a:t> est composé de Jean Claude SEROPIAN président, Nicolas CHESNAIS trésorier et Claire SEROPIAN secrétaire.</a:t>
            </a:r>
          </a:p>
        </p:txBody>
      </p:sp>
      <p:sp>
        <p:nvSpPr>
          <p:cNvPr id="2" name="Ellipse 1">
            <a:extLst>
              <a:ext uri="{FF2B5EF4-FFF2-40B4-BE49-F238E27FC236}">
                <a16:creationId xmlns:a16="http://schemas.microsoft.com/office/drawing/2014/main" id="{1F4E6946-70F7-9637-087A-C31A157766B9}"/>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1860749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fr-FR" sz="4400" b="0" strike="noStrike" spc="-1" dirty="0">
                <a:solidFill>
                  <a:srgbClr val="000000"/>
                </a:solidFill>
                <a:latin typeface="Calibri Light"/>
              </a:rPr>
              <a:t>Activités saison 2023-2024</a:t>
            </a:r>
            <a:endParaRPr lang="fr-FR" sz="4400" b="0" strike="noStrike" spc="-1" dirty="0">
              <a:solidFill>
                <a:srgbClr val="000000"/>
              </a:solidFill>
              <a:latin typeface="Calibri"/>
            </a:endParaRPr>
          </a:p>
        </p:txBody>
      </p:sp>
      <p:sp>
        <p:nvSpPr>
          <p:cNvPr id="91" name="TextShape 2"/>
          <p:cNvSpPr txBox="1"/>
          <p:nvPr/>
        </p:nvSpPr>
        <p:spPr>
          <a:xfrm>
            <a:off x="743487" y="1474481"/>
            <a:ext cx="10515240" cy="4350960"/>
          </a:xfrm>
          <a:prstGeom prst="rect">
            <a:avLst/>
          </a:prstGeom>
          <a:noFill/>
          <a:ln>
            <a:noFill/>
          </a:ln>
        </p:spPr>
        <p:txBody>
          <a:bodyPr>
            <a:normAutofit fontScale="69000" lnSpcReduction="20000"/>
          </a:bodyPr>
          <a:lstStyle/>
          <a:p>
            <a:pPr>
              <a:lnSpc>
                <a:spcPct val="90000"/>
              </a:lnSpc>
              <a:spcBef>
                <a:spcPts val="1001"/>
              </a:spcBef>
              <a:tabLst>
                <a:tab pos="0" algn="l"/>
              </a:tabLst>
            </a:pPr>
            <a:r>
              <a:rPr lang="fr-FR" sz="2800" b="0" strike="noStrike" spc="-1" dirty="0">
                <a:solidFill>
                  <a:srgbClr val="000000"/>
                </a:solidFill>
                <a:latin typeface="Calibri"/>
              </a:rPr>
              <a:t> 1- Agrumes certifiés bio (producteur en Italie: </a:t>
            </a:r>
            <a:r>
              <a:rPr lang="fr-FR" sz="2800" b="0" strike="noStrike" spc="-1" dirty="0" err="1">
                <a:solidFill>
                  <a:srgbClr val="000000"/>
                </a:solidFill>
                <a:latin typeface="Calibri"/>
              </a:rPr>
              <a:t>Giardini</a:t>
            </a:r>
            <a:r>
              <a:rPr lang="fr-FR" sz="2800" b="0" strike="noStrike" spc="-1" dirty="0">
                <a:solidFill>
                  <a:srgbClr val="000000"/>
                </a:solidFill>
                <a:latin typeface="Calibri"/>
              </a:rPr>
              <a:t> di Thurium):</a:t>
            </a:r>
          </a:p>
          <a:p>
            <a:pPr>
              <a:lnSpc>
                <a:spcPct val="90000"/>
              </a:lnSpc>
              <a:spcBef>
                <a:spcPts val="1001"/>
              </a:spcBef>
              <a:tabLst>
                <a:tab pos="0" algn="l"/>
              </a:tabLst>
            </a:pPr>
            <a:r>
              <a:rPr lang="fr-FR" sz="2800" spc="-1" dirty="0">
                <a:solidFill>
                  <a:srgbClr val="000000"/>
                </a:solidFill>
                <a:latin typeface="Calibri"/>
              </a:rPr>
              <a:t>2022/2023: 29 adhérents AMAP ont commandé</a:t>
            </a:r>
          </a:p>
          <a:p>
            <a:pPr>
              <a:lnSpc>
                <a:spcPct val="90000"/>
              </a:lnSpc>
              <a:spcBef>
                <a:spcPts val="1001"/>
              </a:spcBef>
              <a:tabLst>
                <a:tab pos="0" algn="l"/>
              </a:tabLst>
            </a:pPr>
            <a:r>
              <a:rPr lang="fr-FR" sz="2800" spc="-1" dirty="0">
                <a:solidFill>
                  <a:srgbClr val="000000"/>
                </a:solidFill>
                <a:latin typeface="Calibri"/>
              </a:rPr>
              <a:t>2023/2024: 34 adhérents AMAP ont commandé</a:t>
            </a:r>
          </a:p>
          <a:p>
            <a:pPr>
              <a:lnSpc>
                <a:spcPct val="90000"/>
              </a:lnSpc>
              <a:spcBef>
                <a:spcPts val="1001"/>
              </a:spcBef>
              <a:tabLst>
                <a:tab pos="0" algn="l"/>
              </a:tabLst>
            </a:pPr>
            <a:r>
              <a:rPr lang="fr-FR" sz="2800" b="0" strike="noStrike" spc="-1" dirty="0">
                <a:solidFill>
                  <a:srgbClr val="000000"/>
                </a:solidFill>
                <a:latin typeface="Calibri"/>
              </a:rPr>
              <a:t> </a:t>
            </a:r>
          </a:p>
          <a:p>
            <a:pPr>
              <a:lnSpc>
                <a:spcPct val="90000"/>
              </a:lnSpc>
              <a:spcBef>
                <a:spcPts val="1001"/>
              </a:spcBef>
              <a:tabLst>
                <a:tab pos="0" algn="l"/>
              </a:tabLst>
            </a:pPr>
            <a:endParaRPr lang="fr-FR" sz="2800" b="0" strike="noStrike" spc="-1" dirty="0">
              <a:solidFill>
                <a:srgbClr val="000000"/>
              </a:solidFill>
              <a:latin typeface="Calibri"/>
            </a:endParaRPr>
          </a:p>
          <a:p>
            <a:pPr>
              <a:lnSpc>
                <a:spcPct val="90000"/>
              </a:lnSpc>
              <a:spcBef>
                <a:spcPts val="1001"/>
              </a:spcBef>
              <a:tabLst>
                <a:tab pos="0" algn="l"/>
              </a:tabLst>
            </a:pPr>
            <a:endParaRPr lang="fr-FR" sz="2800" spc="-1" dirty="0">
              <a:solidFill>
                <a:srgbClr val="000000"/>
              </a:solidFill>
              <a:latin typeface="Calibri"/>
            </a:endParaRPr>
          </a:p>
          <a:p>
            <a:pPr>
              <a:lnSpc>
                <a:spcPct val="90000"/>
              </a:lnSpc>
              <a:spcBef>
                <a:spcPts val="1001"/>
              </a:spcBef>
              <a:tabLst>
                <a:tab pos="0" algn="l"/>
              </a:tabLst>
            </a:pPr>
            <a:endParaRPr lang="fr-FR" sz="2800" b="0" strike="noStrike" spc="-1" dirty="0">
              <a:solidFill>
                <a:srgbClr val="000000"/>
              </a:solidFill>
              <a:latin typeface="Calibri"/>
            </a:endParaRPr>
          </a:p>
          <a:p>
            <a:pPr>
              <a:lnSpc>
                <a:spcPct val="90000"/>
              </a:lnSpc>
              <a:spcBef>
                <a:spcPts val="1001"/>
              </a:spcBef>
              <a:tabLst>
                <a:tab pos="0" algn="l"/>
              </a:tabLst>
            </a:pPr>
            <a:endParaRPr lang="fr-FR" sz="2800" b="0" strike="noStrike" spc="-1" dirty="0">
              <a:solidFill>
                <a:srgbClr val="000000"/>
              </a:solidFill>
              <a:latin typeface="Calibri"/>
            </a:endParaRPr>
          </a:p>
          <a:p>
            <a:pPr>
              <a:lnSpc>
                <a:spcPct val="90000"/>
              </a:lnSpc>
              <a:spcBef>
                <a:spcPts val="1001"/>
              </a:spcBef>
              <a:tabLst>
                <a:tab pos="0" algn="l"/>
              </a:tabLst>
            </a:pPr>
            <a:endParaRPr lang="fr-FR" sz="2800" b="0" strike="noStrike" spc="-1" dirty="0">
              <a:solidFill>
                <a:srgbClr val="000000"/>
              </a:solidFill>
              <a:latin typeface="Calibri"/>
            </a:endParaRPr>
          </a:p>
          <a:p>
            <a:pPr>
              <a:lnSpc>
                <a:spcPct val="90000"/>
              </a:lnSpc>
              <a:spcBef>
                <a:spcPts val="1001"/>
              </a:spcBef>
              <a:tabLst>
                <a:tab pos="0" algn="l"/>
              </a:tabLst>
            </a:pPr>
            <a:r>
              <a:rPr lang="fr-FR" sz="2800" b="0" strike="noStrike" spc="-1" dirty="0">
                <a:solidFill>
                  <a:srgbClr val="000000"/>
                </a:solidFill>
                <a:latin typeface="Calibri"/>
              </a:rPr>
              <a:t>2- Huile olive grecque, olives, raisins secs savons et lessive: 8 adhérents ont commandé en décembre 2023. (Elia huile d’olive, Laurence et Nikos </a:t>
            </a:r>
            <a:r>
              <a:rPr lang="fr-FR" sz="2800" b="0" strike="noStrike" spc="-1" dirty="0" err="1">
                <a:solidFill>
                  <a:srgbClr val="000000"/>
                </a:solidFill>
                <a:latin typeface="Calibri"/>
              </a:rPr>
              <a:t>Mouzakis</a:t>
            </a:r>
            <a:r>
              <a:rPr lang="fr-FR" sz="2800" b="0" strike="noStrike" spc="-1" dirty="0">
                <a:solidFill>
                  <a:srgbClr val="000000"/>
                </a:solidFill>
                <a:latin typeface="Calibri"/>
              </a:rPr>
              <a:t> sur l’île de Zakynthos au Sud de Corfou). </a:t>
            </a:r>
          </a:p>
          <a:p>
            <a:pPr>
              <a:lnSpc>
                <a:spcPct val="90000"/>
              </a:lnSpc>
              <a:spcBef>
                <a:spcPts val="1001"/>
              </a:spcBef>
              <a:tabLst>
                <a:tab pos="0" algn="l"/>
              </a:tabLst>
            </a:pPr>
            <a:endParaRPr lang="fr-FR" sz="2800" b="0" strike="noStrike" spc="-1" dirty="0">
              <a:solidFill>
                <a:srgbClr val="000000"/>
              </a:solidFill>
              <a:latin typeface="Calibri"/>
            </a:endParaRPr>
          </a:p>
          <a:p>
            <a:pPr>
              <a:lnSpc>
                <a:spcPct val="90000"/>
              </a:lnSpc>
              <a:spcBef>
                <a:spcPts val="1001"/>
              </a:spcBef>
              <a:tabLst>
                <a:tab pos="0" algn="l"/>
              </a:tabLst>
            </a:pPr>
            <a:r>
              <a:rPr lang="fr-FR" sz="2800" spc="-1" dirty="0">
                <a:solidFill>
                  <a:srgbClr val="000000"/>
                </a:solidFill>
                <a:latin typeface="Calibri"/>
              </a:rPr>
              <a:t>3- Fromage brebis Pyrénées : 9 adhérents ont commandé  en décembre, 15 adhérents en mars 2024, pour un total de 34kgs de fromage. (GAEC GAILLANTIA, AOP Ossau Iraty, Mathieu </a:t>
            </a:r>
            <a:r>
              <a:rPr lang="fr-FR" sz="2800" spc="-1" dirty="0" err="1">
                <a:solidFill>
                  <a:srgbClr val="000000"/>
                </a:solidFill>
                <a:latin typeface="Calibri"/>
              </a:rPr>
              <a:t>Chabalgoity</a:t>
            </a:r>
            <a:r>
              <a:rPr lang="fr-FR" sz="2800" spc="-1" dirty="0">
                <a:solidFill>
                  <a:srgbClr val="000000"/>
                </a:solidFill>
                <a:latin typeface="Calibri"/>
              </a:rPr>
              <a:t>)</a:t>
            </a:r>
          </a:p>
          <a:p>
            <a:pPr>
              <a:lnSpc>
                <a:spcPct val="90000"/>
              </a:lnSpc>
              <a:spcBef>
                <a:spcPts val="1001"/>
              </a:spcBef>
              <a:tabLst>
                <a:tab pos="0" algn="l"/>
              </a:tabLst>
            </a:pPr>
            <a:endParaRPr lang="fr-FR" sz="2800" b="0" strike="noStrike" spc="-1" dirty="0">
              <a:solidFill>
                <a:srgbClr val="000000"/>
              </a:solidFill>
              <a:latin typeface="Calibri"/>
            </a:endParaRPr>
          </a:p>
          <a:p>
            <a:pPr>
              <a:lnSpc>
                <a:spcPct val="90000"/>
              </a:lnSpc>
              <a:spcBef>
                <a:spcPts val="1001"/>
              </a:spcBef>
              <a:tabLst>
                <a:tab pos="0" algn="l"/>
              </a:tabLst>
            </a:pPr>
            <a:endParaRPr lang="fr-FR" sz="2800" b="0" strike="noStrike" spc="-1" dirty="0">
              <a:solidFill>
                <a:srgbClr val="000000"/>
              </a:solidFill>
              <a:latin typeface="Calibri"/>
            </a:endParaRPr>
          </a:p>
        </p:txBody>
      </p:sp>
      <p:sp>
        <p:nvSpPr>
          <p:cNvPr id="92" name="TextShape 3"/>
          <p:cNvSpPr txBox="1"/>
          <p:nvPr/>
        </p:nvSpPr>
        <p:spPr>
          <a:xfrm>
            <a:off x="4038480" y="6356520"/>
            <a:ext cx="4114440" cy="364680"/>
          </a:xfrm>
          <a:prstGeom prst="rect">
            <a:avLst/>
          </a:prstGeom>
          <a:noFill/>
          <a:ln>
            <a:noFill/>
          </a:ln>
        </p:spPr>
        <p:txBody>
          <a:bodyPr anchor="ctr">
            <a:noAutofit/>
          </a:bodyPr>
          <a:lstStyle/>
          <a:p>
            <a:endParaRPr lang="fr-FR" sz="2400" b="0" strike="noStrike" spc="-1">
              <a:latin typeface="Times New Roman"/>
            </a:endParaRPr>
          </a:p>
        </p:txBody>
      </p:sp>
      <p:sp>
        <p:nvSpPr>
          <p:cNvPr id="93" name="TextShape 4"/>
          <p:cNvSpPr txBox="1"/>
          <p:nvPr/>
        </p:nvSpPr>
        <p:spPr>
          <a:xfrm>
            <a:off x="8610480" y="6356520"/>
            <a:ext cx="2742840" cy="364680"/>
          </a:xfrm>
          <a:prstGeom prst="rect">
            <a:avLst/>
          </a:prstGeom>
          <a:noFill/>
          <a:ln>
            <a:noFill/>
          </a:ln>
        </p:spPr>
        <p:txBody>
          <a:bodyPr anchor="ctr">
            <a:noAutofit/>
          </a:bodyPr>
          <a:lstStyle/>
          <a:p>
            <a:pPr algn="r">
              <a:lnSpc>
                <a:spcPct val="100000"/>
              </a:lnSpc>
            </a:pPr>
            <a:fld id="{6DDAD54D-5D1F-4AF9-94A5-92478EEB3348}" type="slidenum">
              <a:rPr lang="fr-FR" sz="1200" b="0" strike="noStrike" spc="-1">
                <a:solidFill>
                  <a:srgbClr val="8B8B8B"/>
                </a:solidFill>
                <a:latin typeface="Calibri"/>
              </a:rPr>
              <a:t>31</a:t>
            </a:fld>
            <a:endParaRPr lang="fr-FR" sz="1200" b="0" strike="noStrike" spc="-1">
              <a:latin typeface="Times New Roman"/>
            </a:endParaRPr>
          </a:p>
        </p:txBody>
      </p:sp>
      <p:graphicFrame>
        <p:nvGraphicFramePr>
          <p:cNvPr id="2" name="Tableau 1">
            <a:extLst>
              <a:ext uri="{FF2B5EF4-FFF2-40B4-BE49-F238E27FC236}">
                <a16:creationId xmlns:a16="http://schemas.microsoft.com/office/drawing/2014/main" id="{13BDAACF-B0A9-564E-6B5A-E5E63D602573}"/>
              </a:ext>
            </a:extLst>
          </p:cNvPr>
          <p:cNvGraphicFramePr>
            <a:graphicFrameLocks noGrp="1"/>
          </p:cNvGraphicFramePr>
          <p:nvPr/>
        </p:nvGraphicFramePr>
        <p:xfrm>
          <a:off x="838080" y="2535305"/>
          <a:ext cx="4318000" cy="1280160"/>
        </p:xfrm>
        <a:graphic>
          <a:graphicData uri="http://schemas.openxmlformats.org/drawingml/2006/table">
            <a:tbl>
              <a:tblPr>
                <a:tableStyleId>{5C22544A-7EE6-4342-B048-85BDC9FD1C3A}</a:tableStyleId>
              </a:tblPr>
              <a:tblGrid>
                <a:gridCol w="2425700">
                  <a:extLst>
                    <a:ext uri="{9D8B030D-6E8A-4147-A177-3AD203B41FA5}">
                      <a16:colId xmlns:a16="http://schemas.microsoft.com/office/drawing/2014/main" val="4250618527"/>
                    </a:ext>
                  </a:extLst>
                </a:gridCol>
                <a:gridCol w="1104900">
                  <a:extLst>
                    <a:ext uri="{9D8B030D-6E8A-4147-A177-3AD203B41FA5}">
                      <a16:colId xmlns:a16="http://schemas.microsoft.com/office/drawing/2014/main" val="1863363522"/>
                    </a:ext>
                  </a:extLst>
                </a:gridCol>
                <a:gridCol w="787400">
                  <a:extLst>
                    <a:ext uri="{9D8B030D-6E8A-4147-A177-3AD203B41FA5}">
                      <a16:colId xmlns:a16="http://schemas.microsoft.com/office/drawing/2014/main" val="3439980075"/>
                    </a:ext>
                  </a:extLst>
                </a:gridCol>
              </a:tblGrid>
              <a:tr h="182880">
                <a:tc>
                  <a:txBody>
                    <a:bodyPr/>
                    <a:lstStyle/>
                    <a:p>
                      <a:pPr algn="ctr" fontAlgn="ctr"/>
                      <a:r>
                        <a:rPr lang="fr-FR" sz="1100" u="none" strike="noStrike" dirty="0">
                          <a:effectLst/>
                        </a:rPr>
                        <a:t>Saison 2022- 2023</a:t>
                      </a:r>
                      <a:endParaRPr lang="fr-FR"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kg</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euros</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06974067"/>
                  </a:ext>
                </a:extLst>
              </a:tr>
              <a:tr h="182880">
                <a:tc>
                  <a:txBody>
                    <a:bodyPr/>
                    <a:lstStyle/>
                    <a:p>
                      <a:pPr algn="ctr" fontAlgn="ctr"/>
                      <a:r>
                        <a:rPr lang="fr-FR" sz="1100" u="none" strike="noStrike">
                          <a:effectLst/>
                        </a:rPr>
                        <a:t>Total Oranges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736,00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2 208,00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47398878"/>
                  </a:ext>
                </a:extLst>
              </a:tr>
              <a:tr h="182880">
                <a:tc>
                  <a:txBody>
                    <a:bodyPr/>
                    <a:lstStyle/>
                    <a:p>
                      <a:pPr algn="ctr" fontAlgn="ctr"/>
                      <a:r>
                        <a:rPr lang="fr-FR" sz="1100" u="none" strike="noStrike">
                          <a:effectLst/>
                        </a:rPr>
                        <a:t>Total clémentines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453,00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1 494,90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15649443"/>
                  </a:ext>
                </a:extLst>
              </a:tr>
              <a:tr h="182880">
                <a:tc>
                  <a:txBody>
                    <a:bodyPr/>
                    <a:lstStyle/>
                    <a:p>
                      <a:pPr algn="ctr" fontAlgn="ctr"/>
                      <a:r>
                        <a:rPr lang="fr-FR" sz="1100" u="none" strike="noStrike">
                          <a:effectLst/>
                        </a:rPr>
                        <a:t>Total pamplemousses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150,00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540,00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14935125"/>
                  </a:ext>
                </a:extLst>
              </a:tr>
              <a:tr h="182880">
                <a:tc>
                  <a:txBody>
                    <a:bodyPr/>
                    <a:lstStyle/>
                    <a:p>
                      <a:pPr algn="ctr" fontAlgn="ctr"/>
                      <a:r>
                        <a:rPr lang="fr-FR" sz="1100" u="none" strike="noStrike">
                          <a:effectLst/>
                        </a:rPr>
                        <a:t>Total citrons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252,00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907,20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17476945"/>
                  </a:ext>
                </a:extLst>
              </a:tr>
              <a:tr h="182880">
                <a:tc>
                  <a:txBody>
                    <a:bodyPr/>
                    <a:lstStyle/>
                    <a:p>
                      <a:pPr algn="ctr" fontAlgn="ctr"/>
                      <a:r>
                        <a:rPr lang="fr-FR" sz="1100" u="none" strike="noStrike">
                          <a:effectLst/>
                        </a:rPr>
                        <a:t>huile d'olive</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0,00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1 355,00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922833613"/>
                  </a:ext>
                </a:extLst>
              </a:tr>
              <a:tr h="182880">
                <a:tc>
                  <a:txBody>
                    <a:bodyPr/>
                    <a:lstStyle/>
                    <a:p>
                      <a:pPr algn="ctr" fontAlgn="ctr"/>
                      <a:r>
                        <a:rPr lang="fr-FR" sz="1100" u="none" strike="noStrike">
                          <a:effectLst/>
                        </a:rPr>
                        <a:t>Total</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1 591,00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dirty="0">
                          <a:effectLst/>
                        </a:rPr>
                        <a:t>6 505,10</a:t>
                      </a:r>
                      <a:endParaRPr lang="fr-FR"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070127752"/>
                  </a:ext>
                </a:extLst>
              </a:tr>
            </a:tbl>
          </a:graphicData>
        </a:graphic>
      </p:graphicFrame>
      <p:graphicFrame>
        <p:nvGraphicFramePr>
          <p:cNvPr id="3" name="Tableau 2">
            <a:extLst>
              <a:ext uri="{FF2B5EF4-FFF2-40B4-BE49-F238E27FC236}">
                <a16:creationId xmlns:a16="http://schemas.microsoft.com/office/drawing/2014/main" id="{F59FE973-16D9-A1F6-E764-B5E1F41AEED9}"/>
              </a:ext>
            </a:extLst>
          </p:cNvPr>
          <p:cNvGraphicFramePr>
            <a:graphicFrameLocks noGrp="1"/>
          </p:cNvGraphicFramePr>
          <p:nvPr/>
        </p:nvGraphicFramePr>
        <p:xfrm>
          <a:off x="5617780" y="2521851"/>
          <a:ext cx="4497382" cy="1280160"/>
        </p:xfrm>
        <a:graphic>
          <a:graphicData uri="http://schemas.openxmlformats.org/drawingml/2006/table">
            <a:tbl>
              <a:tblPr>
                <a:tableStyleId>{5C22544A-7EE6-4342-B048-85BDC9FD1C3A}</a:tableStyleId>
              </a:tblPr>
              <a:tblGrid>
                <a:gridCol w="2605082">
                  <a:extLst>
                    <a:ext uri="{9D8B030D-6E8A-4147-A177-3AD203B41FA5}">
                      <a16:colId xmlns:a16="http://schemas.microsoft.com/office/drawing/2014/main" val="2778221682"/>
                    </a:ext>
                  </a:extLst>
                </a:gridCol>
                <a:gridCol w="1104900">
                  <a:extLst>
                    <a:ext uri="{9D8B030D-6E8A-4147-A177-3AD203B41FA5}">
                      <a16:colId xmlns:a16="http://schemas.microsoft.com/office/drawing/2014/main" val="1965224862"/>
                    </a:ext>
                  </a:extLst>
                </a:gridCol>
                <a:gridCol w="787400">
                  <a:extLst>
                    <a:ext uri="{9D8B030D-6E8A-4147-A177-3AD203B41FA5}">
                      <a16:colId xmlns:a16="http://schemas.microsoft.com/office/drawing/2014/main" val="1859047105"/>
                    </a:ext>
                  </a:extLst>
                </a:gridCol>
              </a:tblGrid>
              <a:tr h="182880">
                <a:tc>
                  <a:txBody>
                    <a:bodyPr/>
                    <a:lstStyle/>
                    <a:p>
                      <a:pPr algn="ctr" fontAlgn="ctr"/>
                      <a:r>
                        <a:rPr lang="fr-FR" sz="1100" b="0" i="0" u="none" strike="noStrike" dirty="0">
                          <a:solidFill>
                            <a:srgbClr val="000000"/>
                          </a:solidFill>
                          <a:effectLst/>
                          <a:latin typeface="Calibri" panose="020F0502020204030204" pitchFamily="34" charset="0"/>
                        </a:rPr>
                        <a:t>Saison 2023-2024</a:t>
                      </a:r>
                    </a:p>
                  </a:txBody>
                  <a:tcPr marL="7620" marR="7620" marT="7620" marB="0" anchor="ctr"/>
                </a:tc>
                <a:tc>
                  <a:txBody>
                    <a:bodyPr/>
                    <a:lstStyle/>
                    <a:p>
                      <a:pPr algn="ctr" fontAlgn="ctr"/>
                      <a:r>
                        <a:rPr lang="fr-FR" sz="1100" u="none" strike="noStrike">
                          <a:effectLst/>
                        </a:rPr>
                        <a:t>kg</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euros</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338348515"/>
                  </a:ext>
                </a:extLst>
              </a:tr>
              <a:tr h="182880">
                <a:tc>
                  <a:txBody>
                    <a:bodyPr/>
                    <a:lstStyle/>
                    <a:p>
                      <a:pPr algn="ctr" fontAlgn="ctr"/>
                      <a:r>
                        <a:rPr lang="fr-FR" sz="1100" u="none" strike="noStrike">
                          <a:effectLst/>
                        </a:rPr>
                        <a:t>Total Oranges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1 094,00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3 610,20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85818119"/>
                  </a:ext>
                </a:extLst>
              </a:tr>
              <a:tr h="182880">
                <a:tc>
                  <a:txBody>
                    <a:bodyPr/>
                    <a:lstStyle/>
                    <a:p>
                      <a:pPr algn="ctr" fontAlgn="ctr"/>
                      <a:r>
                        <a:rPr lang="fr-FR" sz="1100" u="none" strike="noStrike">
                          <a:effectLst/>
                        </a:rPr>
                        <a:t>Total clémentines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597,50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1 971,75</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15962453"/>
                  </a:ext>
                </a:extLst>
              </a:tr>
              <a:tr h="182880">
                <a:tc>
                  <a:txBody>
                    <a:bodyPr/>
                    <a:lstStyle/>
                    <a:p>
                      <a:pPr algn="ctr" fontAlgn="ctr"/>
                      <a:r>
                        <a:rPr lang="fr-FR" sz="1100" u="none" strike="noStrike">
                          <a:effectLst/>
                        </a:rPr>
                        <a:t>Total pamplemousses</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277,00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1 024,90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23711829"/>
                  </a:ext>
                </a:extLst>
              </a:tr>
              <a:tr h="182880">
                <a:tc>
                  <a:txBody>
                    <a:bodyPr/>
                    <a:lstStyle/>
                    <a:p>
                      <a:pPr algn="ctr" fontAlgn="ctr"/>
                      <a:r>
                        <a:rPr lang="fr-FR" sz="1100" u="none" strike="noStrike" dirty="0">
                          <a:effectLst/>
                        </a:rPr>
                        <a:t>Total citrons</a:t>
                      </a:r>
                      <a:endParaRPr lang="fr-FR"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343,00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1 269,10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34537688"/>
                  </a:ext>
                </a:extLst>
              </a:tr>
              <a:tr h="182880">
                <a:tc>
                  <a:txBody>
                    <a:bodyPr/>
                    <a:lstStyle/>
                    <a:p>
                      <a:pPr algn="ctr" fontAlgn="ctr"/>
                      <a:r>
                        <a:rPr lang="fr-FR" sz="1100" u="none" strike="noStrike">
                          <a:effectLst/>
                        </a:rPr>
                        <a:t>huile d'olive</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2 479,00</a:t>
                      </a:r>
                      <a:endParaRPr lang="fr-FR"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80827507"/>
                  </a:ext>
                </a:extLst>
              </a:tr>
              <a:tr h="182880">
                <a:tc>
                  <a:txBody>
                    <a:bodyPr/>
                    <a:lstStyle/>
                    <a:p>
                      <a:pPr algn="ctr" fontAlgn="ctr"/>
                      <a:r>
                        <a:rPr lang="fr-FR" sz="1100" u="none" strike="noStrike">
                          <a:effectLst/>
                        </a:rPr>
                        <a:t>Total</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a:effectLst/>
                        </a:rPr>
                        <a:t>2 311,50</a:t>
                      </a:r>
                      <a:endParaRPr lang="fr-FR"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FR" sz="1100" u="none" strike="noStrike" dirty="0">
                          <a:effectLst/>
                        </a:rPr>
                        <a:t>10 354,95</a:t>
                      </a:r>
                      <a:endParaRPr lang="fr-FR"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662127041"/>
                  </a:ext>
                </a:extLst>
              </a:tr>
            </a:tbl>
          </a:graphicData>
        </a:graphic>
      </p:graphicFrame>
      <p:sp>
        <p:nvSpPr>
          <p:cNvPr id="4" name="Ellipse 3">
            <a:extLst>
              <a:ext uri="{FF2B5EF4-FFF2-40B4-BE49-F238E27FC236}">
                <a16:creationId xmlns:a16="http://schemas.microsoft.com/office/drawing/2014/main" id="{A836822F-505D-164E-59D5-403CF92E03E8}"/>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842BF-CE47-4459-922A-2151B2DFF83D}"/>
              </a:ext>
            </a:extLst>
          </p:cNvPr>
          <p:cNvSpPr>
            <a:spLocks noGrp="1"/>
          </p:cNvSpPr>
          <p:nvPr>
            <p:ph type="title"/>
          </p:nvPr>
        </p:nvSpPr>
        <p:spPr>
          <a:xfrm>
            <a:off x="2411499" y="199708"/>
            <a:ext cx="7369002" cy="1070292"/>
          </a:xfrm>
        </p:spPr>
        <p:txBody>
          <a:bodyPr/>
          <a:lstStyle/>
          <a:p>
            <a:r>
              <a:rPr lang="fr-FR" dirty="0"/>
              <a:t>Organisation</a:t>
            </a:r>
          </a:p>
        </p:txBody>
      </p:sp>
      <p:pic>
        <p:nvPicPr>
          <p:cNvPr id="5" name="Espace réservé du contenu 4">
            <a:extLst>
              <a:ext uri="{FF2B5EF4-FFF2-40B4-BE49-F238E27FC236}">
                <a16:creationId xmlns:a16="http://schemas.microsoft.com/office/drawing/2014/main" id="{4413A60A-B013-4E47-881B-A833AA45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8" name="Image 7">
            <a:extLst>
              <a:ext uri="{FF2B5EF4-FFF2-40B4-BE49-F238E27FC236}">
                <a16:creationId xmlns:a16="http://schemas.microsoft.com/office/drawing/2014/main" id="{01874CAF-8D1F-4B67-8F8A-DE48726CD8DF}"/>
              </a:ext>
            </a:extLst>
          </p:cNvPr>
          <p:cNvPicPr>
            <a:picLocks noChangeAspect="1"/>
          </p:cNvPicPr>
          <p:nvPr/>
        </p:nvPicPr>
        <p:blipFill>
          <a:blip r:embed="rId4"/>
          <a:stretch>
            <a:fillRect/>
          </a:stretch>
        </p:blipFill>
        <p:spPr>
          <a:xfrm>
            <a:off x="2296331" y="1714445"/>
            <a:ext cx="5215817" cy="4512184"/>
          </a:xfrm>
          <a:prstGeom prst="rect">
            <a:avLst/>
          </a:prstGeom>
        </p:spPr>
      </p:pic>
      <p:sp>
        <p:nvSpPr>
          <p:cNvPr id="6" name="ZoneTexte 5">
            <a:extLst>
              <a:ext uri="{FF2B5EF4-FFF2-40B4-BE49-F238E27FC236}">
                <a16:creationId xmlns:a16="http://schemas.microsoft.com/office/drawing/2014/main" id="{54EE2E04-B1FC-4374-A498-13796EFFFAEE}"/>
              </a:ext>
            </a:extLst>
          </p:cNvPr>
          <p:cNvSpPr txBox="1"/>
          <p:nvPr/>
        </p:nvSpPr>
        <p:spPr>
          <a:xfrm rot="1195299">
            <a:off x="5862324" y="1704980"/>
            <a:ext cx="4968027" cy="923330"/>
          </a:xfrm>
          <a:prstGeom prst="rect">
            <a:avLst/>
          </a:prstGeom>
          <a:noFill/>
        </p:spPr>
        <p:txBody>
          <a:bodyPr wrap="none" rtlCol="0">
            <a:spAutoFit/>
          </a:bodyPr>
          <a:lstStyle/>
          <a:p>
            <a:r>
              <a:rPr lang="fr-FR" dirty="0"/>
              <a:t>Tous les AMAPiens peuvent participer</a:t>
            </a:r>
          </a:p>
          <a:p>
            <a:pPr marL="285750" indent="-285750">
              <a:buFontTx/>
              <a:buChar char="-"/>
            </a:pPr>
            <a:r>
              <a:rPr lang="fr-FR" dirty="0"/>
              <a:t>En tant que membre du collectif</a:t>
            </a:r>
          </a:p>
          <a:p>
            <a:pPr marL="285750" indent="-285750">
              <a:buFontTx/>
              <a:buChar char="-"/>
            </a:pPr>
            <a:r>
              <a:rPr lang="fr-FR" dirty="0"/>
              <a:t>En tant que contributeur dans les groupes</a:t>
            </a:r>
          </a:p>
        </p:txBody>
      </p:sp>
      <p:sp>
        <p:nvSpPr>
          <p:cNvPr id="4" name="Titre 1">
            <a:extLst>
              <a:ext uri="{FF2B5EF4-FFF2-40B4-BE49-F238E27FC236}">
                <a16:creationId xmlns:a16="http://schemas.microsoft.com/office/drawing/2014/main" id="{6BAE4B65-96D2-B354-D4EF-C9810E39FA39}"/>
              </a:ext>
            </a:extLst>
          </p:cNvPr>
          <p:cNvSpPr txBox="1">
            <a:spLocks/>
          </p:cNvSpPr>
          <p:nvPr/>
        </p:nvSpPr>
        <p:spPr>
          <a:xfrm>
            <a:off x="775636" y="5877027"/>
            <a:ext cx="7570701" cy="107029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Et vous ?</a:t>
            </a:r>
          </a:p>
        </p:txBody>
      </p:sp>
      <p:sp>
        <p:nvSpPr>
          <p:cNvPr id="3" name="Ellipse 2">
            <a:extLst>
              <a:ext uri="{FF2B5EF4-FFF2-40B4-BE49-F238E27FC236}">
                <a16:creationId xmlns:a16="http://schemas.microsoft.com/office/drawing/2014/main" id="{57E410D1-3282-B673-4D50-59BF7C727122}"/>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815171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0508E9-E518-44BC-9773-15119D45658E}"/>
              </a:ext>
            </a:extLst>
          </p:cNvPr>
          <p:cNvSpPr>
            <a:spLocks noGrp="1"/>
          </p:cNvSpPr>
          <p:nvPr>
            <p:ph type="title"/>
          </p:nvPr>
        </p:nvSpPr>
        <p:spPr>
          <a:xfrm>
            <a:off x="2198204" y="291714"/>
            <a:ext cx="6421340" cy="980239"/>
          </a:xfrm>
        </p:spPr>
        <p:txBody>
          <a:bodyPr>
            <a:normAutofit/>
          </a:bodyPr>
          <a:lstStyle/>
          <a:p>
            <a:pPr algn="ctr"/>
            <a:r>
              <a:rPr lang="fr-FR" sz="4800" dirty="0"/>
              <a:t>Groupe Distribution</a:t>
            </a:r>
          </a:p>
        </p:txBody>
      </p:sp>
      <p:sp>
        <p:nvSpPr>
          <p:cNvPr id="3" name="Espace réservé du contenu 2">
            <a:extLst>
              <a:ext uri="{FF2B5EF4-FFF2-40B4-BE49-F238E27FC236}">
                <a16:creationId xmlns:a16="http://schemas.microsoft.com/office/drawing/2014/main" id="{6EBA6985-A070-4DBE-8431-FDFC4A5329C7}"/>
              </a:ext>
            </a:extLst>
          </p:cNvPr>
          <p:cNvSpPr>
            <a:spLocks noGrp="1"/>
          </p:cNvSpPr>
          <p:nvPr>
            <p:ph sz="half" idx="1"/>
          </p:nvPr>
        </p:nvSpPr>
        <p:spPr>
          <a:xfrm>
            <a:off x="215226" y="1501606"/>
            <a:ext cx="3433730" cy="3124202"/>
          </a:xfrm>
        </p:spPr>
        <p:txBody>
          <a:bodyPr>
            <a:noAutofit/>
          </a:bodyPr>
          <a:lstStyle/>
          <a:p>
            <a:r>
              <a:rPr lang="fr-FR" sz="2400" b="1" dirty="0"/>
              <a:t>Le Groupe Distribution,</a:t>
            </a:r>
            <a:r>
              <a:rPr lang="fr-FR" sz="2400" dirty="0"/>
              <a:t> les référents distribution.</a:t>
            </a:r>
          </a:p>
          <a:p>
            <a:r>
              <a:rPr lang="fr-FR" sz="2400" b="1" dirty="0"/>
              <a:t>Inscriptions aux  distributions</a:t>
            </a:r>
            <a:r>
              <a:rPr lang="fr-FR" sz="2400" dirty="0"/>
              <a:t>.</a:t>
            </a:r>
          </a:p>
          <a:p>
            <a:r>
              <a:rPr lang="fr-FR" sz="2400" b="1" dirty="0"/>
              <a:t>Devenir référent?</a:t>
            </a:r>
          </a:p>
        </p:txBody>
      </p:sp>
      <p:sp>
        <p:nvSpPr>
          <p:cNvPr id="7" name="ZoneTexte 6">
            <a:extLst>
              <a:ext uri="{FF2B5EF4-FFF2-40B4-BE49-F238E27FC236}">
                <a16:creationId xmlns:a16="http://schemas.microsoft.com/office/drawing/2014/main" id="{503BCA0E-2D51-4A0D-A8BC-464BBD084047}"/>
              </a:ext>
            </a:extLst>
          </p:cNvPr>
          <p:cNvSpPr txBox="1"/>
          <p:nvPr/>
        </p:nvSpPr>
        <p:spPr>
          <a:xfrm>
            <a:off x="6096000" y="3663851"/>
            <a:ext cx="5047088" cy="1477328"/>
          </a:xfrm>
          <a:prstGeom prst="rect">
            <a:avLst/>
          </a:prstGeom>
          <a:noFill/>
        </p:spPr>
        <p:txBody>
          <a:bodyPr wrap="square" rtlCol="0">
            <a:spAutoFit/>
          </a:bodyPr>
          <a:lstStyle/>
          <a:p>
            <a:endParaRPr lang="fr-FR" dirty="0"/>
          </a:p>
          <a:p>
            <a:endParaRPr lang="fr-FR" dirty="0"/>
          </a:p>
          <a:p>
            <a:endParaRPr lang="fr-FR" dirty="0"/>
          </a:p>
          <a:p>
            <a:endParaRPr lang="fr-FR" dirty="0"/>
          </a:p>
          <a:p>
            <a:endParaRPr lang="fr-FR" dirty="0"/>
          </a:p>
        </p:txBody>
      </p:sp>
      <p:sp>
        <p:nvSpPr>
          <p:cNvPr id="4" name="ZoneTexte 3">
            <a:extLst>
              <a:ext uri="{FF2B5EF4-FFF2-40B4-BE49-F238E27FC236}">
                <a16:creationId xmlns:a16="http://schemas.microsoft.com/office/drawing/2014/main" id="{BE41A43C-A15E-496A-8A45-B88446F204F7}"/>
              </a:ext>
            </a:extLst>
          </p:cNvPr>
          <p:cNvSpPr txBox="1"/>
          <p:nvPr/>
        </p:nvSpPr>
        <p:spPr>
          <a:xfrm>
            <a:off x="2107234" y="4830355"/>
            <a:ext cx="5928014" cy="1692771"/>
          </a:xfrm>
          <a:prstGeom prst="rect">
            <a:avLst/>
          </a:prstGeom>
          <a:noFill/>
        </p:spPr>
        <p:txBody>
          <a:bodyPr wrap="square" rtlCol="0">
            <a:spAutoFit/>
          </a:bodyPr>
          <a:lstStyle/>
          <a:p>
            <a:r>
              <a:rPr lang="fr-FR" sz="2000" i="1" dirty="0"/>
              <a:t>L’adhésion à l’AMAP engage à  participer à quatre distributions dans l’année. Mais la distribution est aussi un moment de</a:t>
            </a:r>
            <a:r>
              <a:rPr lang="fr-FR" sz="2000" b="1" i="1" dirty="0"/>
              <a:t> convivialité</a:t>
            </a:r>
            <a:r>
              <a:rPr lang="fr-FR" sz="2000" i="1" dirty="0"/>
              <a:t>, et un moment privilégié pour rencontrer nos producteurs et </a:t>
            </a:r>
            <a:r>
              <a:rPr lang="fr-FR" sz="2000" b="1" i="1" dirty="0"/>
              <a:t>échanger </a:t>
            </a:r>
            <a:r>
              <a:rPr lang="fr-FR" sz="2000" i="1" dirty="0"/>
              <a:t>directement avec eux</a:t>
            </a:r>
            <a:r>
              <a:rPr lang="fr-FR" sz="2400" i="1" dirty="0"/>
              <a:t>.</a:t>
            </a:r>
          </a:p>
        </p:txBody>
      </p:sp>
      <p:sp>
        <p:nvSpPr>
          <p:cNvPr id="5" name="AutoShape 2">
            <a:extLst>
              <a:ext uri="{FF2B5EF4-FFF2-40B4-BE49-F238E27FC236}">
                <a16:creationId xmlns:a16="http://schemas.microsoft.com/office/drawing/2014/main" id="{A7D02E1D-2F32-4F13-87A4-45C52ED6BC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Espace réservé du contenu 4">
            <a:extLst>
              <a:ext uri="{FF2B5EF4-FFF2-40B4-BE49-F238E27FC236}">
                <a16:creationId xmlns:a16="http://schemas.microsoft.com/office/drawing/2014/main" id="{368DA5F0-48E1-4688-B401-CE8BCB590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9" name="Image 8">
            <a:extLst>
              <a:ext uri="{FF2B5EF4-FFF2-40B4-BE49-F238E27FC236}">
                <a16:creationId xmlns:a16="http://schemas.microsoft.com/office/drawing/2014/main" id="{3D28029B-8FB0-075B-710E-36D7FEFAC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124" y="1128082"/>
            <a:ext cx="2700000" cy="3600000"/>
          </a:xfrm>
          <a:prstGeom prst="rect">
            <a:avLst/>
          </a:prstGeom>
        </p:spPr>
      </p:pic>
      <p:sp>
        <p:nvSpPr>
          <p:cNvPr id="6" name="Ellipse 5">
            <a:extLst>
              <a:ext uri="{FF2B5EF4-FFF2-40B4-BE49-F238E27FC236}">
                <a16:creationId xmlns:a16="http://schemas.microsoft.com/office/drawing/2014/main" id="{7BABC312-C01B-5E36-0649-7AED6C9A4B32}"/>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757165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566CC-0412-4B3B-3CF6-FBADECCCAA87}"/>
              </a:ext>
            </a:extLst>
          </p:cNvPr>
          <p:cNvSpPr>
            <a:spLocks noGrp="1"/>
          </p:cNvSpPr>
          <p:nvPr>
            <p:ph type="title"/>
          </p:nvPr>
        </p:nvSpPr>
        <p:spPr>
          <a:xfrm>
            <a:off x="2270234" y="609600"/>
            <a:ext cx="4524704" cy="809297"/>
          </a:xfrm>
        </p:spPr>
        <p:txBody>
          <a:bodyPr/>
          <a:lstStyle/>
          <a:p>
            <a:r>
              <a:rPr lang="fr-FR" dirty="0"/>
              <a:t>Groupe Distribution</a:t>
            </a:r>
          </a:p>
        </p:txBody>
      </p:sp>
      <p:sp>
        <p:nvSpPr>
          <p:cNvPr id="3" name="Espace réservé du contenu 2">
            <a:extLst>
              <a:ext uri="{FF2B5EF4-FFF2-40B4-BE49-F238E27FC236}">
                <a16:creationId xmlns:a16="http://schemas.microsoft.com/office/drawing/2014/main" id="{EAED4C8D-D156-E9F1-A61A-1EBB3D9CA42C}"/>
              </a:ext>
            </a:extLst>
          </p:cNvPr>
          <p:cNvSpPr>
            <a:spLocks noGrp="1"/>
          </p:cNvSpPr>
          <p:nvPr>
            <p:ph idx="1"/>
          </p:nvPr>
        </p:nvSpPr>
        <p:spPr>
          <a:xfrm>
            <a:off x="645803" y="1855789"/>
            <a:ext cx="8596668" cy="3880773"/>
          </a:xfrm>
        </p:spPr>
        <p:txBody>
          <a:bodyPr>
            <a:normAutofit lnSpcReduction="10000"/>
          </a:bodyPr>
          <a:lstStyle/>
          <a:p>
            <a:r>
              <a:rPr lang="fr-FR" dirty="0"/>
              <a:t>Faire en sorte que tous les paniers et tous les produits soient bien récupérés par les </a:t>
            </a:r>
            <a:r>
              <a:rPr lang="fr-FR" dirty="0" err="1"/>
              <a:t>AMAPiens</a:t>
            </a:r>
            <a:r>
              <a:rPr lang="fr-FR" dirty="0"/>
              <a:t>.</a:t>
            </a:r>
          </a:p>
          <a:p>
            <a:r>
              <a:rPr lang="fr-FR" dirty="0"/>
              <a:t>Faire en sorte que les distributions se déroulent de façon fluide, dans une bonne ambiance, et permettent des échanges conviviaux entre </a:t>
            </a:r>
            <a:r>
              <a:rPr lang="fr-FR" dirty="0" err="1"/>
              <a:t>AMAPiens</a:t>
            </a:r>
            <a:r>
              <a:rPr lang="fr-FR" dirty="0"/>
              <a:t>, et avec les producteurs.</a:t>
            </a:r>
          </a:p>
          <a:p>
            <a:r>
              <a:rPr lang="fr-FR" dirty="0"/>
              <a:t>Faire en sorte que le temps d’investissement soit équitablement partagé entre tous.</a:t>
            </a:r>
          </a:p>
          <a:p>
            <a:r>
              <a:rPr lang="fr-FR" dirty="0"/>
              <a:t>Prendre soin du matériel et des locaux qui nous sont prêtés.</a:t>
            </a:r>
          </a:p>
          <a:p>
            <a:r>
              <a:rPr lang="fr-FR" dirty="0"/>
              <a:t>Nous sommes tous bénévoles et faisons de notre mieux au service de l’AMAP et de chacune et chacun.</a:t>
            </a:r>
          </a:p>
          <a:p>
            <a:r>
              <a:rPr lang="fr-FR" dirty="0"/>
              <a:t>Nous avons besoin de la participation de toutes et de tous, chacun selon ses moyens.</a:t>
            </a:r>
          </a:p>
        </p:txBody>
      </p:sp>
      <p:pic>
        <p:nvPicPr>
          <p:cNvPr id="4" name="Espace réservé du contenu 4">
            <a:extLst>
              <a:ext uri="{FF2B5EF4-FFF2-40B4-BE49-F238E27FC236}">
                <a16:creationId xmlns:a16="http://schemas.microsoft.com/office/drawing/2014/main" id="{DA05B410-2A4B-55EB-1742-FBCE91F11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5" name="Ellipse 4">
            <a:extLst>
              <a:ext uri="{FF2B5EF4-FFF2-40B4-BE49-F238E27FC236}">
                <a16:creationId xmlns:a16="http://schemas.microsoft.com/office/drawing/2014/main" id="{ED77DF2F-E22E-72EB-78C6-A1E52DE72C25}"/>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247655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09B25-2159-4403-A00C-841AF3EEE66E}"/>
              </a:ext>
            </a:extLst>
          </p:cNvPr>
          <p:cNvSpPr>
            <a:spLocks noGrp="1"/>
          </p:cNvSpPr>
          <p:nvPr>
            <p:ph type="title"/>
          </p:nvPr>
        </p:nvSpPr>
        <p:spPr>
          <a:xfrm>
            <a:off x="2463800" y="550333"/>
            <a:ext cx="8596668" cy="1320800"/>
          </a:xfrm>
        </p:spPr>
        <p:txBody>
          <a:bodyPr/>
          <a:lstStyle/>
          <a:p>
            <a:r>
              <a:rPr lang="fr-FR" dirty="0"/>
              <a:t>BOURSE AUX PANIERS</a:t>
            </a:r>
          </a:p>
        </p:txBody>
      </p:sp>
      <p:pic>
        <p:nvPicPr>
          <p:cNvPr id="5" name="Espace réservé du contenu 4">
            <a:extLst>
              <a:ext uri="{FF2B5EF4-FFF2-40B4-BE49-F238E27FC236}">
                <a16:creationId xmlns:a16="http://schemas.microsoft.com/office/drawing/2014/main" id="{4533A568-3247-4267-B31E-0D5242956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4" name="Image 3">
            <a:extLst>
              <a:ext uri="{FF2B5EF4-FFF2-40B4-BE49-F238E27FC236}">
                <a16:creationId xmlns:a16="http://schemas.microsoft.com/office/drawing/2014/main" id="{26C75678-0CEC-425D-89C8-495410E27651}"/>
              </a:ext>
            </a:extLst>
          </p:cNvPr>
          <p:cNvPicPr>
            <a:picLocks noChangeAspect="1"/>
          </p:cNvPicPr>
          <p:nvPr/>
        </p:nvPicPr>
        <p:blipFill>
          <a:blip r:embed="rId3"/>
          <a:stretch>
            <a:fillRect/>
          </a:stretch>
        </p:blipFill>
        <p:spPr>
          <a:xfrm>
            <a:off x="352169" y="1475621"/>
            <a:ext cx="11250595" cy="3229426"/>
          </a:xfrm>
          <a:prstGeom prst="rect">
            <a:avLst/>
          </a:prstGeom>
        </p:spPr>
      </p:pic>
      <p:sp>
        <p:nvSpPr>
          <p:cNvPr id="6" name="Ellipse 5">
            <a:extLst>
              <a:ext uri="{FF2B5EF4-FFF2-40B4-BE49-F238E27FC236}">
                <a16:creationId xmlns:a16="http://schemas.microsoft.com/office/drawing/2014/main" id="{3BBC0C19-B70B-4A06-AC8F-54FDD27820E2}"/>
              </a:ext>
            </a:extLst>
          </p:cNvPr>
          <p:cNvSpPr/>
          <p:nvPr/>
        </p:nvSpPr>
        <p:spPr>
          <a:xfrm>
            <a:off x="4747067" y="3225800"/>
            <a:ext cx="2015067" cy="76199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24C6A8A-4372-4B58-BEFC-C58730BDB621}"/>
              </a:ext>
            </a:extLst>
          </p:cNvPr>
          <p:cNvSpPr/>
          <p:nvPr/>
        </p:nvSpPr>
        <p:spPr>
          <a:xfrm>
            <a:off x="397933" y="3826933"/>
            <a:ext cx="2015067" cy="76199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2">
            <a:extLst>
              <a:ext uri="{FF2B5EF4-FFF2-40B4-BE49-F238E27FC236}">
                <a16:creationId xmlns:a16="http://schemas.microsoft.com/office/drawing/2014/main" id="{90172923-6868-44E4-A4DE-764FAD26B457}"/>
              </a:ext>
            </a:extLst>
          </p:cNvPr>
          <p:cNvSpPr>
            <a:spLocks noGrp="1"/>
          </p:cNvSpPr>
          <p:nvPr>
            <p:ph sz="half" idx="1"/>
          </p:nvPr>
        </p:nvSpPr>
        <p:spPr>
          <a:xfrm>
            <a:off x="679200" y="5221515"/>
            <a:ext cx="9006665" cy="1238552"/>
          </a:xfrm>
        </p:spPr>
        <p:txBody>
          <a:bodyPr>
            <a:noAutofit/>
          </a:bodyPr>
          <a:lstStyle/>
          <a:p>
            <a:r>
              <a:rPr lang="fr-FR" sz="2400" b="1" dirty="0"/>
              <a:t>Déposez vos panier</a:t>
            </a:r>
          </a:p>
          <a:p>
            <a:r>
              <a:rPr lang="fr-FR" sz="2400" b="1" dirty="0"/>
              <a:t>Communiquez sur les paniers disponibles</a:t>
            </a:r>
            <a:endParaRPr lang="fr-FR" sz="2400" dirty="0"/>
          </a:p>
        </p:txBody>
      </p:sp>
      <p:sp>
        <p:nvSpPr>
          <p:cNvPr id="3" name="Ellipse 2">
            <a:extLst>
              <a:ext uri="{FF2B5EF4-FFF2-40B4-BE49-F238E27FC236}">
                <a16:creationId xmlns:a16="http://schemas.microsoft.com/office/drawing/2014/main" id="{BF2E49CE-476C-84BF-399C-3FDC60478D50}"/>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2176081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BC9EE7AD-CB36-4B13-94DD-FAA815D676EA}"/>
              </a:ext>
            </a:extLst>
          </p:cNvPr>
          <p:cNvSpPr txBox="1">
            <a:spLocks/>
          </p:cNvSpPr>
          <p:nvPr/>
        </p:nvSpPr>
        <p:spPr>
          <a:xfrm>
            <a:off x="2363372" y="-505538"/>
            <a:ext cx="5824026" cy="13208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sz="3600" dirty="0"/>
              <a:t>Communication (nouveau)</a:t>
            </a:r>
          </a:p>
        </p:txBody>
      </p:sp>
      <p:pic>
        <p:nvPicPr>
          <p:cNvPr id="14" name="Espace réservé du contenu 4">
            <a:extLst>
              <a:ext uri="{FF2B5EF4-FFF2-40B4-BE49-F238E27FC236}">
                <a16:creationId xmlns:a16="http://schemas.microsoft.com/office/drawing/2014/main" id="{4A64E246-AD44-48D7-B595-31A96B25B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15" name="ZoneTexte 14">
            <a:extLst>
              <a:ext uri="{FF2B5EF4-FFF2-40B4-BE49-F238E27FC236}">
                <a16:creationId xmlns:a16="http://schemas.microsoft.com/office/drawing/2014/main" id="{6A5382FF-3A34-450B-BA43-8F6FD432834B}"/>
              </a:ext>
            </a:extLst>
          </p:cNvPr>
          <p:cNvSpPr txBox="1"/>
          <p:nvPr/>
        </p:nvSpPr>
        <p:spPr>
          <a:xfrm>
            <a:off x="2433710" y="1575434"/>
            <a:ext cx="5439951" cy="1200329"/>
          </a:xfrm>
          <a:prstGeom prst="rect">
            <a:avLst/>
          </a:prstGeom>
          <a:noFill/>
        </p:spPr>
        <p:txBody>
          <a:bodyPr wrap="none" rtlCol="0">
            <a:spAutoFit/>
          </a:bodyPr>
          <a:lstStyle/>
          <a:p>
            <a:r>
              <a:rPr lang="fr-FR" dirty="0"/>
              <a:t>Une page </a:t>
            </a:r>
            <a:r>
              <a:rPr lang="fr-FR" dirty="0" err="1"/>
              <a:t>facebook</a:t>
            </a:r>
            <a:r>
              <a:rPr lang="fr-FR" dirty="0"/>
              <a:t> : L’Etang aux petits oignons</a:t>
            </a:r>
          </a:p>
          <a:p>
            <a:pPr marL="285750" indent="-285750">
              <a:buFontTx/>
              <a:buChar char="-"/>
            </a:pPr>
            <a:r>
              <a:rPr lang="fr-FR" dirty="0"/>
              <a:t>Articles sur les producteurs</a:t>
            </a:r>
          </a:p>
          <a:p>
            <a:pPr marL="285750" indent="-285750">
              <a:buFontTx/>
              <a:buChar char="-"/>
            </a:pPr>
            <a:r>
              <a:rPr lang="fr-FR" dirty="0"/>
              <a:t>Recettes</a:t>
            </a:r>
          </a:p>
          <a:p>
            <a:pPr marL="285750" indent="-285750">
              <a:buFontTx/>
              <a:buChar char="-"/>
            </a:pPr>
            <a:r>
              <a:rPr lang="fr-FR" dirty="0"/>
              <a:t>Info sur l’AMAP (adhésions, bourse aux paniers) </a:t>
            </a:r>
          </a:p>
        </p:txBody>
      </p:sp>
      <p:pic>
        <p:nvPicPr>
          <p:cNvPr id="19" name="Image 18">
            <a:extLst>
              <a:ext uri="{FF2B5EF4-FFF2-40B4-BE49-F238E27FC236}">
                <a16:creationId xmlns:a16="http://schemas.microsoft.com/office/drawing/2014/main" id="{54A3E011-FC87-474B-A94C-C66BB3643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83" y="1460548"/>
            <a:ext cx="1544489" cy="1078535"/>
          </a:xfrm>
          <a:prstGeom prst="rect">
            <a:avLst/>
          </a:prstGeom>
        </p:spPr>
      </p:pic>
      <p:sp>
        <p:nvSpPr>
          <p:cNvPr id="2" name="Flèche : angle droit 1">
            <a:extLst>
              <a:ext uri="{FF2B5EF4-FFF2-40B4-BE49-F238E27FC236}">
                <a16:creationId xmlns:a16="http://schemas.microsoft.com/office/drawing/2014/main" id="{2EBBD579-0BBF-45ED-4428-ADE3F883B97A}"/>
              </a:ext>
            </a:extLst>
          </p:cNvPr>
          <p:cNvSpPr/>
          <p:nvPr/>
        </p:nvSpPr>
        <p:spPr>
          <a:xfrm rot="5400000">
            <a:off x="1487837" y="2735269"/>
            <a:ext cx="627545" cy="775351"/>
          </a:xfrm>
          <a:prstGeom prst="bentUpArrow">
            <a:avLst>
              <a:gd name="adj1" fmla="val 32005"/>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C031A65-FBF9-F7A3-9929-45837D06B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445" y="2982458"/>
            <a:ext cx="898660" cy="627545"/>
          </a:xfrm>
          <a:prstGeom prst="rect">
            <a:avLst/>
          </a:prstGeom>
        </p:spPr>
      </p:pic>
      <p:sp>
        <p:nvSpPr>
          <p:cNvPr id="4" name="ZoneTexte 3">
            <a:extLst>
              <a:ext uri="{FF2B5EF4-FFF2-40B4-BE49-F238E27FC236}">
                <a16:creationId xmlns:a16="http://schemas.microsoft.com/office/drawing/2014/main" id="{FAB23820-5281-DE96-F566-9B211BECD58C}"/>
              </a:ext>
            </a:extLst>
          </p:cNvPr>
          <p:cNvSpPr txBox="1"/>
          <p:nvPr/>
        </p:nvSpPr>
        <p:spPr>
          <a:xfrm>
            <a:off x="4016183" y="3121223"/>
            <a:ext cx="4480714" cy="307777"/>
          </a:xfrm>
          <a:prstGeom prst="rect">
            <a:avLst/>
          </a:prstGeom>
          <a:noFill/>
        </p:spPr>
        <p:txBody>
          <a:bodyPr wrap="none" rtlCol="0">
            <a:spAutoFit/>
          </a:bodyPr>
          <a:lstStyle/>
          <a:p>
            <a:r>
              <a:rPr lang="fr-FR" sz="1400" dirty="0"/>
              <a:t>Un groupe </a:t>
            </a:r>
            <a:r>
              <a:rPr lang="fr-FR" sz="1400" dirty="0" err="1"/>
              <a:t>facebook</a:t>
            </a:r>
            <a:r>
              <a:rPr lang="fr-FR" sz="1400" dirty="0"/>
              <a:t> local : Les temps d’engagements</a:t>
            </a:r>
          </a:p>
        </p:txBody>
      </p:sp>
      <p:sp>
        <p:nvSpPr>
          <p:cNvPr id="6" name="ZoneTexte 5">
            <a:extLst>
              <a:ext uri="{FF2B5EF4-FFF2-40B4-BE49-F238E27FC236}">
                <a16:creationId xmlns:a16="http://schemas.microsoft.com/office/drawing/2014/main" id="{C77860F5-0F52-6184-A642-F145D9A5ED85}"/>
              </a:ext>
            </a:extLst>
          </p:cNvPr>
          <p:cNvSpPr txBox="1"/>
          <p:nvPr/>
        </p:nvSpPr>
        <p:spPr>
          <a:xfrm>
            <a:off x="492369" y="3633544"/>
            <a:ext cx="9566031" cy="2985433"/>
          </a:xfrm>
          <a:prstGeom prst="rect">
            <a:avLst/>
          </a:prstGeom>
          <a:noFill/>
        </p:spPr>
        <p:txBody>
          <a:bodyPr wrap="square" rtlCol="0">
            <a:spAutoFit/>
          </a:bodyPr>
          <a:lstStyle/>
          <a:p>
            <a:r>
              <a:rPr lang="fr-FR" dirty="0"/>
              <a:t>Nos producteurs sont également sur les réseaux sociaux  !</a:t>
            </a:r>
          </a:p>
          <a:p>
            <a:endParaRPr lang="fr-FR" sz="1600" dirty="0"/>
          </a:p>
          <a:p>
            <a:r>
              <a:rPr lang="fr-FR" sz="1400" b="0" i="0" u="sng" dirty="0">
                <a:solidFill>
                  <a:schemeClr val="accent4"/>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https://www.facebook.com/EpisetPains</a:t>
            </a:r>
            <a:endParaRPr lang="fr-FR" sz="1400" b="0" i="0" u="sng" dirty="0">
              <a:solidFill>
                <a:schemeClr val="accent4"/>
              </a:solidFill>
              <a:effectLst/>
              <a:latin typeface="Arial" panose="020B0604020202020204" pitchFamily="34" charset="0"/>
            </a:endParaRPr>
          </a:p>
          <a:p>
            <a:endParaRPr lang="fr-FR" sz="1400" b="0" i="0" dirty="0">
              <a:solidFill>
                <a:schemeClr val="accent4"/>
              </a:solidFill>
              <a:effectLst/>
              <a:latin typeface="Arial" panose="020B0604020202020204" pitchFamily="34" charset="0"/>
            </a:endParaRPr>
          </a:p>
          <a:p>
            <a:r>
              <a:rPr lang="fr-FR" sz="1400" b="0" i="0" dirty="0">
                <a:solidFill>
                  <a:schemeClr val="accent1"/>
                </a:solidFill>
                <a:effectLst/>
                <a:latin typeface="Arial" panose="020B0604020202020204" pitchFamily="34" charset="0"/>
                <a:hlinkClick r:id="rId5"/>
              </a:rPr>
              <a:t>https://instagram.com/clement_benil</a:t>
            </a:r>
            <a:endParaRPr lang="fr-FR" sz="1400" b="0" i="0" dirty="0">
              <a:solidFill>
                <a:schemeClr val="accent1"/>
              </a:solidFill>
              <a:effectLst/>
              <a:latin typeface="Arial" panose="020B0604020202020204" pitchFamily="34" charset="0"/>
            </a:endParaRPr>
          </a:p>
          <a:p>
            <a:endParaRPr lang="fr-FR" sz="1400" b="0" i="0" dirty="0">
              <a:solidFill>
                <a:schemeClr val="accent1"/>
              </a:solidFill>
              <a:effectLst/>
              <a:latin typeface="Arial" panose="020B0604020202020204" pitchFamily="34" charset="0"/>
            </a:endParaRPr>
          </a:p>
          <a:p>
            <a:r>
              <a:rPr lang="fr-FR" sz="1400" b="0" i="0" dirty="0">
                <a:solidFill>
                  <a:schemeClr val="accent4"/>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https://www.facebook.com/SCEALAFERMEDULOUPBLANC/</a:t>
            </a:r>
            <a:endParaRPr lang="fr-FR" sz="1400" b="0" i="0" dirty="0">
              <a:solidFill>
                <a:schemeClr val="accent4"/>
              </a:solidFill>
              <a:effectLst/>
              <a:latin typeface="Arial" panose="020B0604020202020204" pitchFamily="34" charset="0"/>
            </a:endParaRPr>
          </a:p>
          <a:p>
            <a:endParaRPr lang="fr-FR" sz="1400" b="0" i="0" dirty="0">
              <a:solidFill>
                <a:schemeClr val="accent4"/>
              </a:solidFill>
              <a:effectLst/>
              <a:latin typeface="Arial" panose="020B0604020202020204" pitchFamily="34" charset="0"/>
            </a:endParaRPr>
          </a:p>
          <a:p>
            <a:r>
              <a:rPr lang="fr-FR" sz="1400" b="0" i="0" dirty="0">
                <a:solidFill>
                  <a:schemeClr val="accent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https://fr-fr.facebook.com/Fermedelahaye/</a:t>
            </a:r>
            <a:endParaRPr lang="fr-FR" sz="1400" b="0" i="0" dirty="0">
              <a:solidFill>
                <a:schemeClr val="accent1"/>
              </a:solidFill>
              <a:effectLst/>
              <a:latin typeface="Arial" panose="020B0604020202020204" pitchFamily="34" charset="0"/>
            </a:endParaRPr>
          </a:p>
          <a:p>
            <a:endParaRPr lang="fr-FR" sz="1400" dirty="0">
              <a:solidFill>
                <a:schemeClr val="accent1"/>
              </a:solidFill>
              <a:latin typeface="Arial" panose="020B0604020202020204" pitchFamily="34" charset="0"/>
            </a:endParaRPr>
          </a:p>
          <a:p>
            <a:r>
              <a:rPr lang="fr-FR" sz="1400" b="0" i="0" dirty="0">
                <a:solidFill>
                  <a:schemeClr val="accent4"/>
                </a:solidFill>
                <a:effectLst/>
                <a:latin typeface="Arial" panose="020B0604020202020204" pitchFamily="34" charset="0"/>
                <a:hlinkClick r:id="rId8">
                  <a:extLst>
                    <a:ext uri="{A12FA001-AC4F-418D-AE19-62706E023703}">
                      <ahyp:hlinkClr xmlns:ahyp="http://schemas.microsoft.com/office/drawing/2018/hyperlinkcolor" val="tx"/>
                    </a:ext>
                  </a:extLst>
                </a:hlinkClick>
              </a:rPr>
              <a:t>https://www.facebook.com/fermedepontaly</a:t>
            </a:r>
            <a:endParaRPr lang="fr-FR" sz="1400" b="0" i="0" dirty="0">
              <a:solidFill>
                <a:schemeClr val="accent4"/>
              </a:solidFill>
              <a:effectLst/>
              <a:latin typeface="Arial" panose="020B0604020202020204" pitchFamily="34" charset="0"/>
            </a:endParaRPr>
          </a:p>
          <a:p>
            <a:endParaRPr lang="fr-FR" sz="1400" b="0" i="0" dirty="0">
              <a:solidFill>
                <a:schemeClr val="accent4"/>
              </a:solidFill>
              <a:effectLst/>
              <a:latin typeface="Arial" panose="020B0604020202020204" pitchFamily="34" charset="0"/>
              <a:hlinkClick r:id="rId9">
                <a:extLst>
                  <a:ext uri="{A12FA001-AC4F-418D-AE19-62706E023703}">
                    <ahyp:hlinkClr xmlns:ahyp="http://schemas.microsoft.com/office/drawing/2018/hyperlinkcolor" val="tx"/>
                  </a:ext>
                </a:extLst>
              </a:hlinkClick>
            </a:endParaRPr>
          </a:p>
          <a:p>
            <a:r>
              <a:rPr lang="fr-FR" sz="1400" b="0" i="0" dirty="0">
                <a:solidFill>
                  <a:schemeClr val="accent1"/>
                </a:solidFill>
                <a:effectLst/>
                <a:latin typeface="Arial" panose="020B0604020202020204" pitchFamily="34" charset="0"/>
                <a:hlinkClick r:id="rId9">
                  <a:extLst>
                    <a:ext uri="{A12FA001-AC4F-418D-AE19-62706E023703}">
                      <ahyp:hlinkClr xmlns:ahyp="http://schemas.microsoft.com/office/drawing/2018/hyperlinkcolor" val="tx"/>
                    </a:ext>
                  </a:extLst>
                </a:hlinkClick>
              </a:rPr>
              <a:t>https://m.facebook.com/lesfillesdelaplaine/</a:t>
            </a:r>
            <a:endParaRPr lang="fr-FR" dirty="0"/>
          </a:p>
        </p:txBody>
      </p:sp>
    </p:spTree>
    <p:extLst>
      <p:ext uri="{BB962C8B-B14F-4D97-AF65-F5344CB8AC3E}">
        <p14:creationId xmlns:p14="http://schemas.microsoft.com/office/powerpoint/2010/main" val="2048900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DED32A-945E-4DDA-B9FF-7F3A965C682A}"/>
              </a:ext>
            </a:extLst>
          </p:cNvPr>
          <p:cNvSpPr>
            <a:spLocks noGrp="1"/>
          </p:cNvSpPr>
          <p:nvPr>
            <p:ph idx="1"/>
          </p:nvPr>
        </p:nvSpPr>
        <p:spPr>
          <a:xfrm>
            <a:off x="357180" y="2285532"/>
            <a:ext cx="4651120" cy="2966045"/>
          </a:xfrm>
        </p:spPr>
        <p:txBody>
          <a:bodyPr>
            <a:normAutofit/>
          </a:bodyPr>
          <a:lstStyle/>
          <a:p>
            <a:pPr marL="0" indent="0" algn="just">
              <a:buNone/>
            </a:pPr>
            <a:r>
              <a:rPr lang="fr-FR" sz="1200" b="0" i="0" u="none" strike="noStrike" dirty="0">
                <a:solidFill>
                  <a:srgbClr val="000000"/>
                </a:solidFill>
                <a:effectLst/>
                <a:latin typeface="Arial" panose="020B0604020202020204" pitchFamily="34" charset="0"/>
              </a:rPr>
              <a:t>Cette année encore nous vous attendons nombreux à la fête de la nature</a:t>
            </a:r>
            <a:endParaRPr lang="fr-FR" sz="1200" dirty="0">
              <a:solidFill>
                <a:srgbClr val="000000"/>
              </a:solidFill>
              <a:latin typeface="Arial" panose="020B0604020202020204" pitchFamily="34" charset="0"/>
            </a:endParaRPr>
          </a:p>
          <a:p>
            <a:pPr marL="0" indent="0" algn="just">
              <a:buNone/>
            </a:pPr>
            <a:r>
              <a:rPr lang="fr-FR" sz="1200" dirty="0">
                <a:solidFill>
                  <a:srgbClr val="000000"/>
                </a:solidFill>
                <a:latin typeface="Arial" panose="020B0604020202020204" pitchFamily="34" charset="0"/>
              </a:rPr>
              <a:t>Votre AMAP vous propose des jeux pour enfants, des dégustations de nos pains et vous l’attendez tous notre jeu concours du </a:t>
            </a:r>
            <a:r>
              <a:rPr lang="fr-FR" sz="1200" b="1" dirty="0">
                <a:solidFill>
                  <a:srgbClr val="000000"/>
                </a:solidFill>
                <a:latin typeface="Arial" panose="020B0604020202020204" pitchFamily="34" charset="0"/>
              </a:rPr>
              <a:t>« poids du panier »</a:t>
            </a:r>
          </a:p>
          <a:p>
            <a:pPr marL="0" indent="0" algn="just">
              <a:buNone/>
            </a:pPr>
            <a:endParaRPr lang="fr-FR" sz="1200" b="1" dirty="0">
              <a:solidFill>
                <a:srgbClr val="000000"/>
              </a:solidFill>
              <a:latin typeface="Arial" panose="020B0604020202020204" pitchFamily="34" charset="0"/>
            </a:endParaRPr>
          </a:p>
          <a:p>
            <a:pPr marL="0" indent="0" algn="just">
              <a:buNone/>
            </a:pPr>
            <a:endParaRPr lang="fr-FR" sz="1200" b="1" dirty="0">
              <a:solidFill>
                <a:srgbClr val="000000"/>
              </a:solidFill>
              <a:latin typeface="Arial" panose="020B0604020202020204" pitchFamily="34" charset="0"/>
            </a:endParaRPr>
          </a:p>
        </p:txBody>
      </p:sp>
      <p:sp>
        <p:nvSpPr>
          <p:cNvPr id="4" name="Titre 1">
            <a:extLst>
              <a:ext uri="{FF2B5EF4-FFF2-40B4-BE49-F238E27FC236}">
                <a16:creationId xmlns:a16="http://schemas.microsoft.com/office/drawing/2014/main" id="{F8421D57-6BA1-4932-A423-CF58904CF75B}"/>
              </a:ext>
            </a:extLst>
          </p:cNvPr>
          <p:cNvSpPr txBox="1">
            <a:spLocks/>
          </p:cNvSpPr>
          <p:nvPr/>
        </p:nvSpPr>
        <p:spPr>
          <a:xfrm>
            <a:off x="2682740" y="333306"/>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t>FETE DE LA NATURE LE 25 MAI 2024</a:t>
            </a:r>
          </a:p>
        </p:txBody>
      </p:sp>
      <p:pic>
        <p:nvPicPr>
          <p:cNvPr id="5" name="Espace réservé du contenu 4">
            <a:extLst>
              <a:ext uri="{FF2B5EF4-FFF2-40B4-BE49-F238E27FC236}">
                <a16:creationId xmlns:a16="http://schemas.microsoft.com/office/drawing/2014/main" id="{189F3036-0459-42DD-BF30-60D1677F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6" name="Image 5" descr="Une image contenant sol, plein air&#10;&#10;Description générée automatiquement">
            <a:extLst>
              <a:ext uri="{FF2B5EF4-FFF2-40B4-BE49-F238E27FC236}">
                <a16:creationId xmlns:a16="http://schemas.microsoft.com/office/drawing/2014/main" id="{17DBCDC9-1355-B3C6-974D-978B6948F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124" y="2572312"/>
            <a:ext cx="5272967" cy="2966044"/>
          </a:xfrm>
          <a:prstGeom prst="rect">
            <a:avLst/>
          </a:prstGeom>
        </p:spPr>
      </p:pic>
      <p:sp>
        <p:nvSpPr>
          <p:cNvPr id="2" name="Ellipse 1">
            <a:extLst>
              <a:ext uri="{FF2B5EF4-FFF2-40B4-BE49-F238E27FC236}">
                <a16:creationId xmlns:a16="http://schemas.microsoft.com/office/drawing/2014/main" id="{B5FD1DB4-E511-BE81-2C68-F5B56FEE3128}"/>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1902615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DED32A-945E-4DDA-B9FF-7F3A965C682A}"/>
              </a:ext>
            </a:extLst>
          </p:cNvPr>
          <p:cNvSpPr>
            <a:spLocks noGrp="1"/>
          </p:cNvSpPr>
          <p:nvPr>
            <p:ph idx="1"/>
          </p:nvPr>
        </p:nvSpPr>
        <p:spPr>
          <a:xfrm>
            <a:off x="357179" y="2285532"/>
            <a:ext cx="8067153" cy="3869735"/>
          </a:xfrm>
        </p:spPr>
        <p:txBody>
          <a:bodyPr>
            <a:normAutofit/>
          </a:bodyPr>
          <a:lstStyle/>
          <a:p>
            <a:pPr marL="0" indent="0" algn="just">
              <a:buNone/>
            </a:pPr>
            <a:r>
              <a:rPr lang="fr-FR" b="0" i="0" u="none" strike="noStrike" dirty="0">
                <a:solidFill>
                  <a:srgbClr val="000000"/>
                </a:solidFill>
                <a:effectLst/>
                <a:latin typeface="Arial" panose="020B0604020202020204" pitchFamily="34" charset="0"/>
              </a:rPr>
              <a:t>*** Pascale ***</a:t>
            </a:r>
          </a:p>
          <a:p>
            <a:pPr>
              <a:lnSpc>
                <a:spcPct val="100000"/>
              </a:lnSpc>
            </a:pPr>
            <a:r>
              <a:rPr lang="fr-FR" b="1" strike="noStrike" dirty="0">
                <a:solidFill>
                  <a:srgbClr val="800000"/>
                </a:solidFill>
                <a:latin typeface="Trebuchet MS"/>
                <a:ea typeface="DejaVu Sans"/>
              </a:rPr>
              <a:t>Adhésions 2025</a:t>
            </a:r>
            <a:r>
              <a:rPr lang="fr-FR" strike="noStrike" dirty="0">
                <a:solidFill>
                  <a:srgbClr val="404040"/>
                </a:solidFill>
                <a:latin typeface="Trebuchet MS"/>
                <a:ea typeface="DejaVu Sans"/>
              </a:rPr>
              <a:t> </a:t>
            </a:r>
            <a:endParaRPr lang="fr-FR" dirty="0"/>
          </a:p>
          <a:p>
            <a:pPr>
              <a:lnSpc>
                <a:spcPct val="100000"/>
              </a:lnSpc>
            </a:pPr>
            <a:r>
              <a:rPr lang="fr-FR" strike="noStrike" dirty="0">
                <a:solidFill>
                  <a:srgbClr val="404040"/>
                </a:solidFill>
                <a:latin typeface="Trebuchet MS"/>
                <a:ea typeface="DejaVu Sans"/>
              </a:rPr>
              <a:t>Proposition de réinscription ou d’inscription dès la Journée des associations, en septembre, afin de faciliter le </a:t>
            </a:r>
            <a:r>
              <a:rPr lang="fr-FR" strike="noStrike" dirty="0" err="1">
                <a:solidFill>
                  <a:srgbClr val="404040"/>
                </a:solidFill>
                <a:latin typeface="Trebuchet MS"/>
                <a:ea typeface="DejaVu Sans"/>
              </a:rPr>
              <a:t>pré-financement</a:t>
            </a:r>
            <a:r>
              <a:rPr lang="fr-FR" strike="noStrike" dirty="0">
                <a:solidFill>
                  <a:srgbClr val="404040"/>
                </a:solidFill>
                <a:latin typeface="Trebuchet MS"/>
                <a:ea typeface="DejaVu Sans"/>
              </a:rPr>
              <a:t> des semis de Clément.</a:t>
            </a:r>
            <a:endParaRPr lang="fr-FR" dirty="0"/>
          </a:p>
          <a:p>
            <a:pPr marL="0" indent="0" algn="just">
              <a:buNone/>
            </a:pPr>
            <a:endParaRPr lang="fr-FR" b="1" dirty="0">
              <a:solidFill>
                <a:srgbClr val="000000"/>
              </a:solidFill>
              <a:latin typeface="Arial" panose="020B0604020202020204" pitchFamily="34" charset="0"/>
            </a:endParaRPr>
          </a:p>
          <a:p>
            <a:pPr marL="0" indent="0" algn="just">
              <a:buNone/>
            </a:pPr>
            <a:endParaRPr lang="fr-FR" b="1" dirty="0">
              <a:solidFill>
                <a:srgbClr val="000000"/>
              </a:solidFill>
              <a:latin typeface="Arial" panose="020B0604020202020204" pitchFamily="34" charset="0"/>
            </a:endParaRPr>
          </a:p>
        </p:txBody>
      </p:sp>
      <p:sp>
        <p:nvSpPr>
          <p:cNvPr id="4" name="Titre 1">
            <a:extLst>
              <a:ext uri="{FF2B5EF4-FFF2-40B4-BE49-F238E27FC236}">
                <a16:creationId xmlns:a16="http://schemas.microsoft.com/office/drawing/2014/main" id="{F8421D57-6BA1-4932-A423-CF58904CF75B}"/>
              </a:ext>
            </a:extLst>
          </p:cNvPr>
          <p:cNvSpPr txBox="1">
            <a:spLocks/>
          </p:cNvSpPr>
          <p:nvPr/>
        </p:nvSpPr>
        <p:spPr>
          <a:xfrm>
            <a:off x="2682740" y="333306"/>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t>Forum des Associations</a:t>
            </a:r>
          </a:p>
          <a:p>
            <a:pPr algn="ctr"/>
            <a:r>
              <a:rPr lang="fr-FR" dirty="0"/>
              <a:t>Sept 2024</a:t>
            </a:r>
          </a:p>
        </p:txBody>
      </p:sp>
      <p:pic>
        <p:nvPicPr>
          <p:cNvPr id="5" name="Espace réservé du contenu 4">
            <a:extLst>
              <a:ext uri="{FF2B5EF4-FFF2-40B4-BE49-F238E27FC236}">
                <a16:creationId xmlns:a16="http://schemas.microsoft.com/office/drawing/2014/main" id="{189F3036-0459-42DD-BF30-60D1677F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2" name="Ellipse 1">
            <a:extLst>
              <a:ext uri="{FF2B5EF4-FFF2-40B4-BE49-F238E27FC236}">
                <a16:creationId xmlns:a16="http://schemas.microsoft.com/office/drawing/2014/main" id="{B5FD1DB4-E511-BE81-2C68-F5B56FEE3128}"/>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3807639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DED32A-945E-4DDA-B9FF-7F3A965C682A}"/>
              </a:ext>
            </a:extLst>
          </p:cNvPr>
          <p:cNvSpPr>
            <a:spLocks noGrp="1"/>
          </p:cNvSpPr>
          <p:nvPr>
            <p:ph idx="1"/>
          </p:nvPr>
        </p:nvSpPr>
        <p:spPr>
          <a:xfrm>
            <a:off x="357179" y="2285532"/>
            <a:ext cx="8067153" cy="3869735"/>
          </a:xfrm>
        </p:spPr>
        <p:txBody>
          <a:bodyPr>
            <a:normAutofit/>
          </a:bodyPr>
          <a:lstStyle/>
          <a:p>
            <a:pPr>
              <a:lnSpc>
                <a:spcPct val="100000"/>
              </a:lnSpc>
            </a:pPr>
            <a:r>
              <a:rPr lang="fr-FR" b="1" strike="noStrike" dirty="0">
                <a:solidFill>
                  <a:srgbClr val="800000"/>
                </a:solidFill>
                <a:latin typeface="Trebuchet MS"/>
                <a:ea typeface="DejaVu Sans"/>
              </a:rPr>
              <a:t>Panier solidaire</a:t>
            </a:r>
            <a:endParaRPr lang="fr-FR" b="1" strike="noStrike" dirty="0">
              <a:solidFill>
                <a:srgbClr val="000000"/>
              </a:solidFill>
              <a:latin typeface="Arial" panose="020B0604020202020204" pitchFamily="34" charset="0"/>
              <a:ea typeface="DejaVu Sans"/>
            </a:endParaRPr>
          </a:p>
          <a:p>
            <a:pPr>
              <a:lnSpc>
                <a:spcPct val="100000"/>
              </a:lnSpc>
            </a:pPr>
            <a:r>
              <a:rPr lang="fr-FR" b="1" dirty="0">
                <a:solidFill>
                  <a:srgbClr val="000000"/>
                </a:solidFill>
                <a:latin typeface="Arial" panose="020B0604020202020204" pitchFamily="34" charset="0"/>
              </a:rPr>
              <a:t>Votre soutien pour les nouveaux contrats producteurs (fromage, …)</a:t>
            </a:r>
          </a:p>
          <a:p>
            <a:pPr>
              <a:lnSpc>
                <a:spcPct val="100000"/>
              </a:lnSpc>
            </a:pPr>
            <a:r>
              <a:rPr lang="fr-FR" dirty="0"/>
              <a:t>Concours de recettes</a:t>
            </a:r>
          </a:p>
        </p:txBody>
      </p:sp>
      <p:sp>
        <p:nvSpPr>
          <p:cNvPr id="4" name="Titre 1">
            <a:extLst>
              <a:ext uri="{FF2B5EF4-FFF2-40B4-BE49-F238E27FC236}">
                <a16:creationId xmlns:a16="http://schemas.microsoft.com/office/drawing/2014/main" id="{F8421D57-6BA1-4932-A423-CF58904CF75B}"/>
              </a:ext>
            </a:extLst>
          </p:cNvPr>
          <p:cNvSpPr txBox="1">
            <a:spLocks/>
          </p:cNvSpPr>
          <p:nvPr/>
        </p:nvSpPr>
        <p:spPr>
          <a:xfrm>
            <a:off x="2682740" y="333306"/>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err="1"/>
              <a:t>Reflexions</a:t>
            </a:r>
            <a:r>
              <a:rPr lang="fr-FR" dirty="0"/>
              <a:t> en cours</a:t>
            </a:r>
          </a:p>
        </p:txBody>
      </p:sp>
      <p:pic>
        <p:nvPicPr>
          <p:cNvPr id="5" name="Espace réservé du contenu 4">
            <a:extLst>
              <a:ext uri="{FF2B5EF4-FFF2-40B4-BE49-F238E27FC236}">
                <a16:creationId xmlns:a16="http://schemas.microsoft.com/office/drawing/2014/main" id="{189F3036-0459-42DD-BF30-60D1677F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2" name="Ellipse 1">
            <a:extLst>
              <a:ext uri="{FF2B5EF4-FFF2-40B4-BE49-F238E27FC236}">
                <a16:creationId xmlns:a16="http://schemas.microsoft.com/office/drawing/2014/main" id="{B5FD1DB4-E511-BE81-2C68-F5B56FEE3128}"/>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16921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stomShape 1"/>
          <p:cNvSpPr/>
          <p:nvPr/>
        </p:nvSpPr>
        <p:spPr>
          <a:xfrm>
            <a:off x="677160" y="609480"/>
            <a:ext cx="8595720" cy="131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600" strike="noStrike">
                <a:solidFill>
                  <a:srgbClr val="90C226"/>
                </a:solidFill>
                <a:latin typeface="Trebuchet MS"/>
                <a:ea typeface="DejaVu Sans"/>
              </a:rPr>
              <a:t>                 </a:t>
            </a:r>
            <a:r>
              <a:rPr lang="fr-FR" sz="3600" strike="noStrike">
                <a:solidFill>
                  <a:srgbClr val="99CC66"/>
                </a:solidFill>
                <a:latin typeface="Trebuchet MS"/>
                <a:ea typeface="DejaVu Sans"/>
              </a:rPr>
              <a:t>Adhésions 2024</a:t>
            </a:r>
            <a:endParaRPr/>
          </a:p>
        </p:txBody>
      </p:sp>
      <p:sp>
        <p:nvSpPr>
          <p:cNvPr id="47" name="CustomShape 2"/>
          <p:cNvSpPr/>
          <p:nvPr/>
        </p:nvSpPr>
        <p:spPr>
          <a:xfrm>
            <a:off x="677160" y="1546920"/>
            <a:ext cx="8595720" cy="470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dirty="0">
                <a:solidFill>
                  <a:srgbClr val="66CC00"/>
                </a:solidFill>
                <a:latin typeface="Wingdings"/>
                <a:ea typeface="Wingdings"/>
              </a:rPr>
              <a:t>ü</a:t>
            </a:r>
            <a:r>
              <a:rPr lang="fr-FR" sz="2400" b="1" strike="noStrike" dirty="0">
                <a:solidFill>
                  <a:srgbClr val="404040"/>
                </a:solidFill>
                <a:latin typeface="Wingdings"/>
                <a:ea typeface="Wingdings"/>
              </a:rPr>
              <a:t> </a:t>
            </a:r>
            <a:r>
              <a:rPr lang="fr-FR" sz="2400" b="1" strike="noStrike" dirty="0">
                <a:solidFill>
                  <a:srgbClr val="404040"/>
                </a:solidFill>
                <a:latin typeface="Trebuchet MS"/>
                <a:ea typeface="DejaVu Sans"/>
              </a:rPr>
              <a:t>92</a:t>
            </a:r>
            <a:r>
              <a:rPr lang="fr-FR" sz="2000" strike="noStrike" dirty="0">
                <a:solidFill>
                  <a:srgbClr val="404040"/>
                </a:solidFill>
                <a:latin typeface="Trebuchet MS"/>
                <a:ea typeface="DejaVu Sans"/>
              </a:rPr>
              <a:t> familles venant principalement de l’Etang. Nous accueillons également quelques familles de Mareil, Marly-le-Roi et Saint-Germain.</a:t>
            </a:r>
            <a:endParaRPr dirty="0"/>
          </a:p>
          <a:p>
            <a:pPr>
              <a:lnSpc>
                <a:spcPct val="100000"/>
              </a:lnSpc>
            </a:pPr>
            <a:endParaRPr dirty="0"/>
          </a:p>
          <a:p>
            <a:pPr>
              <a:lnSpc>
                <a:spcPct val="100000"/>
              </a:lnSpc>
            </a:pPr>
            <a:r>
              <a:rPr lang="fr-FR" sz="2400" b="1" strike="noStrike" dirty="0">
                <a:solidFill>
                  <a:srgbClr val="66CC00"/>
                </a:solidFill>
                <a:latin typeface="Wingdings"/>
                <a:ea typeface="Wingdings"/>
              </a:rPr>
              <a:t>ü</a:t>
            </a:r>
            <a:r>
              <a:rPr lang="fr-FR" sz="2400" b="1" strike="noStrike" dirty="0">
                <a:solidFill>
                  <a:srgbClr val="404040"/>
                </a:solidFill>
                <a:latin typeface="Wingdings"/>
                <a:ea typeface="Wingdings"/>
              </a:rPr>
              <a:t> </a:t>
            </a:r>
            <a:r>
              <a:rPr lang="fr-FR" sz="2400" b="1" strike="noStrike" dirty="0">
                <a:solidFill>
                  <a:srgbClr val="333333"/>
                </a:solidFill>
                <a:latin typeface="Trebuchet MS"/>
                <a:ea typeface="DejaVu Sans"/>
              </a:rPr>
              <a:t>16</a:t>
            </a:r>
            <a:r>
              <a:rPr lang="fr-FR" sz="2000" strike="noStrike" dirty="0">
                <a:solidFill>
                  <a:srgbClr val="404040"/>
                </a:solidFill>
                <a:latin typeface="Trebuchet MS"/>
                <a:ea typeface="DejaVu Sans"/>
              </a:rPr>
              <a:t> nouvelles familles ont rejoint l’AMAP. Nous leur souhaitons la bienvenue et nous les remercions de leur soutien quant à la promotion d’une agriculture locale en bio et favorisant de jeunes producteurs.</a:t>
            </a:r>
            <a:endParaRPr dirty="0"/>
          </a:p>
          <a:p>
            <a:pPr>
              <a:lnSpc>
                <a:spcPct val="100000"/>
              </a:lnSpc>
              <a:buSzPct val="80000"/>
              <a:buFont typeface="Wingdings 3" charset="2"/>
              <a:buChar char=""/>
            </a:pPr>
            <a:endParaRPr dirty="0"/>
          </a:p>
          <a:p>
            <a:pPr lvl="2">
              <a:lnSpc>
                <a:spcPct val="100000"/>
              </a:lnSpc>
              <a:buSzPct val="45000"/>
              <a:buFont typeface="StarSymbol"/>
              <a:buChar char=""/>
            </a:pPr>
            <a:r>
              <a:rPr lang="fr-FR" sz="2000" strike="noStrike" dirty="0">
                <a:solidFill>
                  <a:srgbClr val="990000"/>
                </a:solidFill>
                <a:latin typeface="Trebuchet MS"/>
                <a:ea typeface="DejaVu Sans"/>
              </a:rPr>
              <a:t> </a:t>
            </a:r>
            <a:r>
              <a:rPr lang="fr-FR" sz="2000" strike="noStrike" dirty="0">
                <a:solidFill>
                  <a:srgbClr val="66CC00"/>
                </a:solidFill>
                <a:latin typeface="Wingdings"/>
                <a:ea typeface="Wingdings"/>
              </a:rPr>
              <a:t>è</a:t>
            </a:r>
            <a:r>
              <a:rPr lang="fr-FR" sz="2000" strike="noStrike" dirty="0">
                <a:solidFill>
                  <a:srgbClr val="404040"/>
                </a:solidFill>
                <a:latin typeface="Wingdings"/>
                <a:ea typeface="Wingdings"/>
              </a:rPr>
              <a:t> </a:t>
            </a:r>
            <a:r>
              <a:rPr lang="fr-FR" sz="2000" strike="noStrike" dirty="0">
                <a:solidFill>
                  <a:srgbClr val="404040"/>
                </a:solidFill>
                <a:latin typeface="Trebuchet MS"/>
                <a:ea typeface="Wingdings"/>
              </a:rPr>
              <a:t>Comme en 2023, g</a:t>
            </a:r>
            <a:r>
              <a:rPr lang="fr-FR" sz="2000" strike="noStrike" dirty="0">
                <a:solidFill>
                  <a:srgbClr val="404040"/>
                </a:solidFill>
                <a:latin typeface="Trebuchet MS"/>
                <a:ea typeface="DejaVu Sans"/>
              </a:rPr>
              <a:t>rande stabilité des adhésions. Les arrivées ont compensé les départs.</a:t>
            </a:r>
            <a:endParaRPr dirty="0"/>
          </a:p>
          <a:p>
            <a:pPr lvl="2">
              <a:lnSpc>
                <a:spcPct val="100000"/>
              </a:lnSpc>
              <a:buSzPct val="45000"/>
              <a:buFont typeface="StarSymbol"/>
              <a:buChar char=""/>
            </a:pPr>
            <a:endParaRPr dirty="0"/>
          </a:p>
          <a:p>
            <a:pPr>
              <a:lnSpc>
                <a:spcPct val="100000"/>
              </a:lnSpc>
              <a:buSzPct val="80000"/>
              <a:buFont typeface="Wingdings 3" charset="2"/>
              <a:buChar char=""/>
            </a:pPr>
            <a:endParaRPr dirty="0"/>
          </a:p>
          <a:p>
            <a:pPr lvl="4">
              <a:lnSpc>
                <a:spcPct val="100000"/>
              </a:lnSpc>
              <a:buSzPct val="45000"/>
              <a:buFont typeface="StarSymbol"/>
              <a:buChar char=""/>
            </a:pPr>
            <a:r>
              <a:rPr lang="fr-FR" sz="2000" strike="noStrike" dirty="0">
                <a:solidFill>
                  <a:srgbClr val="404040"/>
                </a:solidFill>
                <a:latin typeface="Trebuchet MS"/>
                <a:ea typeface="Wingdings"/>
              </a:rPr>
              <a:t> </a:t>
            </a:r>
            <a:r>
              <a:rPr lang="fr-FR" sz="2000" strike="noStrike" dirty="0">
                <a:solidFill>
                  <a:srgbClr val="404040"/>
                </a:solidFill>
                <a:latin typeface="Trebuchet MS"/>
                <a:ea typeface="DejaVu Sans"/>
              </a:rPr>
              <a:t> </a:t>
            </a:r>
            <a:endParaRPr dirty="0"/>
          </a:p>
          <a:p>
            <a:pPr>
              <a:lnSpc>
                <a:spcPct val="100000"/>
              </a:lnSpc>
            </a:pPr>
            <a:endParaRPr dirty="0"/>
          </a:p>
          <a:p>
            <a:pPr>
              <a:lnSpc>
                <a:spcPct val="100000"/>
              </a:lnSpc>
            </a:pPr>
            <a:endParaRPr dirty="0"/>
          </a:p>
        </p:txBody>
      </p:sp>
      <p:sp>
        <p:nvSpPr>
          <p:cNvPr id="2" name="Ellipse 1">
            <a:extLst>
              <a:ext uri="{FF2B5EF4-FFF2-40B4-BE49-F238E27FC236}">
                <a16:creationId xmlns:a16="http://schemas.microsoft.com/office/drawing/2014/main" id="{7491BB01-DECD-E1BF-4635-AA7500080BEA}"/>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DF982-73DF-407A-A37C-0099EA45074F}"/>
              </a:ext>
            </a:extLst>
          </p:cNvPr>
          <p:cNvSpPr>
            <a:spLocks noGrp="1"/>
          </p:cNvSpPr>
          <p:nvPr>
            <p:ph type="title"/>
          </p:nvPr>
        </p:nvSpPr>
        <p:spPr>
          <a:xfrm>
            <a:off x="1834277" y="110893"/>
            <a:ext cx="10524068" cy="786177"/>
          </a:xfrm>
        </p:spPr>
        <p:txBody>
          <a:bodyPr>
            <a:noAutofit/>
          </a:bodyPr>
          <a:lstStyle/>
          <a:p>
            <a:r>
              <a:rPr lang="fr-FR" dirty="0"/>
              <a:t>Acheter en AMAP : Plus qu’un panier</a:t>
            </a:r>
          </a:p>
        </p:txBody>
      </p:sp>
      <p:pic>
        <p:nvPicPr>
          <p:cNvPr id="8" name="Image 7">
            <a:extLst>
              <a:ext uri="{FF2B5EF4-FFF2-40B4-BE49-F238E27FC236}">
                <a16:creationId xmlns:a16="http://schemas.microsoft.com/office/drawing/2014/main" id="{83556491-7EE7-4C42-8D81-69CEC9032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740" y="929820"/>
            <a:ext cx="1181100" cy="1181100"/>
          </a:xfrm>
          <a:prstGeom prst="rect">
            <a:avLst/>
          </a:prstGeom>
        </p:spPr>
      </p:pic>
      <p:pic>
        <p:nvPicPr>
          <p:cNvPr id="27" name="Picture 2" descr="Courts Circuits n°2 - Spécial forum des associations - Septembre 2015 -  AMAPMontrouge">
            <a:extLst>
              <a:ext uri="{FF2B5EF4-FFF2-40B4-BE49-F238E27FC236}">
                <a16:creationId xmlns:a16="http://schemas.microsoft.com/office/drawing/2014/main" id="{9F67CED0-F065-4E82-B2C3-C8D8D4D4D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0" y="-25513"/>
            <a:ext cx="1857375" cy="17115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 coins arrondis 9">
            <a:extLst>
              <a:ext uri="{FF2B5EF4-FFF2-40B4-BE49-F238E27FC236}">
                <a16:creationId xmlns:a16="http://schemas.microsoft.com/office/drawing/2014/main" id="{B2DBA922-8345-73AE-5967-9FA9C7C4E8B1}"/>
              </a:ext>
            </a:extLst>
          </p:cNvPr>
          <p:cNvSpPr/>
          <p:nvPr/>
        </p:nvSpPr>
        <p:spPr>
          <a:xfrm>
            <a:off x="6373162" y="1390710"/>
            <a:ext cx="5387894" cy="1804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FR" dirty="0"/>
              <a:t>Animer le réseau des </a:t>
            </a:r>
            <a:r>
              <a:rPr lang="fr-FR" dirty="0" err="1"/>
              <a:t>AMAPs</a:t>
            </a:r>
            <a:r>
              <a:rPr lang="fr-FR" dirty="0"/>
              <a:t> et des paysans/fermes en AMAP en IDF</a:t>
            </a:r>
          </a:p>
          <a:p>
            <a:pPr marL="285750" indent="-285750">
              <a:buFontTx/>
              <a:buChar char="-"/>
            </a:pPr>
            <a:r>
              <a:rPr lang="fr-FR" dirty="0"/>
              <a:t>Installer de nouveaux paysans en IDF</a:t>
            </a:r>
          </a:p>
          <a:p>
            <a:pPr marL="285750" indent="-285750">
              <a:buFontTx/>
              <a:buChar char="-"/>
            </a:pPr>
            <a:r>
              <a:rPr lang="fr-FR" dirty="0"/>
              <a:t>Mobiliser les citoyens, les décideurs, les territoires</a:t>
            </a:r>
          </a:p>
        </p:txBody>
      </p:sp>
      <p:sp>
        <p:nvSpPr>
          <p:cNvPr id="12" name="Rectangle : coins arrondis 11">
            <a:extLst>
              <a:ext uri="{FF2B5EF4-FFF2-40B4-BE49-F238E27FC236}">
                <a16:creationId xmlns:a16="http://schemas.microsoft.com/office/drawing/2014/main" id="{A3B9B659-1FCF-9FAF-5D91-D575940D5C17}"/>
              </a:ext>
            </a:extLst>
          </p:cNvPr>
          <p:cNvSpPr/>
          <p:nvPr/>
        </p:nvSpPr>
        <p:spPr>
          <a:xfrm rot="20007109">
            <a:off x="5956933" y="1169249"/>
            <a:ext cx="1637881" cy="512466"/>
          </a:xfrm>
          <a:prstGeom prst="roundRect">
            <a:avLst/>
          </a:prstGeom>
          <a:solidFill>
            <a:srgbClr val="1CA4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Missions</a:t>
            </a:r>
          </a:p>
        </p:txBody>
      </p:sp>
      <p:sp>
        <p:nvSpPr>
          <p:cNvPr id="3" name="Ellipse 2">
            <a:extLst>
              <a:ext uri="{FF2B5EF4-FFF2-40B4-BE49-F238E27FC236}">
                <a16:creationId xmlns:a16="http://schemas.microsoft.com/office/drawing/2014/main" id="{CD1577B5-4219-3C48-F764-CA2FDFADFE1A}"/>
              </a:ext>
            </a:extLst>
          </p:cNvPr>
          <p:cNvSpPr/>
          <p:nvPr/>
        </p:nvSpPr>
        <p:spPr>
          <a:xfrm>
            <a:off x="1523387" y="1899334"/>
            <a:ext cx="1210733" cy="78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a:t>
            </a:r>
          </a:p>
        </p:txBody>
      </p:sp>
      <p:cxnSp>
        <p:nvCxnSpPr>
          <p:cNvPr id="4" name="Connecteur droit avec flèche 3">
            <a:extLst>
              <a:ext uri="{FF2B5EF4-FFF2-40B4-BE49-F238E27FC236}">
                <a16:creationId xmlns:a16="http://schemas.microsoft.com/office/drawing/2014/main" id="{FC0C432D-D974-4978-4D49-6A9C54478AC9}"/>
              </a:ext>
            </a:extLst>
          </p:cNvPr>
          <p:cNvCxnSpPr>
            <a:cxnSpLocks/>
            <a:stCxn id="3" idx="3"/>
            <a:endCxn id="9" idx="0"/>
          </p:cNvCxnSpPr>
          <p:nvPr/>
        </p:nvCxnSpPr>
        <p:spPr>
          <a:xfrm flipH="1">
            <a:off x="821935" y="2571422"/>
            <a:ext cx="878760" cy="1572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9D7CC5E-35DF-B9A1-9F1D-04951A4EA646}"/>
              </a:ext>
            </a:extLst>
          </p:cNvPr>
          <p:cNvSpPr/>
          <p:nvPr/>
        </p:nvSpPr>
        <p:spPr>
          <a:xfrm>
            <a:off x="216568" y="4143468"/>
            <a:ext cx="1210733" cy="78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a:t>
            </a:r>
          </a:p>
        </p:txBody>
      </p:sp>
      <p:pic>
        <p:nvPicPr>
          <p:cNvPr id="11" name="Image 10">
            <a:extLst>
              <a:ext uri="{FF2B5EF4-FFF2-40B4-BE49-F238E27FC236}">
                <a16:creationId xmlns:a16="http://schemas.microsoft.com/office/drawing/2014/main" id="{3EB4B81C-2036-1B67-DC54-E2F40941C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97" y="4930868"/>
            <a:ext cx="944255" cy="944255"/>
          </a:xfrm>
          <a:prstGeom prst="rect">
            <a:avLst/>
          </a:prstGeom>
        </p:spPr>
      </p:pic>
      <p:sp>
        <p:nvSpPr>
          <p:cNvPr id="13" name="Ellipse 12">
            <a:extLst>
              <a:ext uri="{FF2B5EF4-FFF2-40B4-BE49-F238E27FC236}">
                <a16:creationId xmlns:a16="http://schemas.microsoft.com/office/drawing/2014/main" id="{75A55BEA-82E9-9B80-A588-188DB25CD541}"/>
              </a:ext>
            </a:extLst>
          </p:cNvPr>
          <p:cNvSpPr/>
          <p:nvPr/>
        </p:nvSpPr>
        <p:spPr>
          <a:xfrm>
            <a:off x="2984421" y="4224307"/>
            <a:ext cx="1210733" cy="78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cxnSp>
        <p:nvCxnSpPr>
          <p:cNvPr id="14" name="Connecteur droit avec flèche 13">
            <a:extLst>
              <a:ext uri="{FF2B5EF4-FFF2-40B4-BE49-F238E27FC236}">
                <a16:creationId xmlns:a16="http://schemas.microsoft.com/office/drawing/2014/main" id="{DBB3C192-F46E-0F1D-80A1-6A3127E8E869}"/>
              </a:ext>
            </a:extLst>
          </p:cNvPr>
          <p:cNvCxnSpPr>
            <a:cxnSpLocks/>
            <a:stCxn id="3" idx="5"/>
            <a:endCxn id="13" idx="0"/>
          </p:cNvCxnSpPr>
          <p:nvPr/>
        </p:nvCxnSpPr>
        <p:spPr>
          <a:xfrm>
            <a:off x="2556812" y="2571422"/>
            <a:ext cx="1032976" cy="1652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08E4DA08-82ED-A168-EED1-D9B6FEFB8FAD}"/>
              </a:ext>
            </a:extLst>
          </p:cNvPr>
          <p:cNvSpPr txBox="1"/>
          <p:nvPr/>
        </p:nvSpPr>
        <p:spPr>
          <a:xfrm>
            <a:off x="3354727" y="5061940"/>
            <a:ext cx="1422184" cy="369332"/>
          </a:xfrm>
          <a:prstGeom prst="rect">
            <a:avLst/>
          </a:prstGeom>
          <a:noFill/>
        </p:spPr>
        <p:txBody>
          <a:bodyPr wrap="none" rtlCol="0">
            <a:spAutoFit/>
          </a:bodyPr>
          <a:lstStyle/>
          <a:p>
            <a:r>
              <a:rPr lang="fr-FR" dirty="0"/>
              <a:t>GABI    avec</a:t>
            </a:r>
          </a:p>
        </p:txBody>
      </p:sp>
      <p:pic>
        <p:nvPicPr>
          <p:cNvPr id="16" name="Image 15">
            <a:extLst>
              <a:ext uri="{FF2B5EF4-FFF2-40B4-BE49-F238E27FC236}">
                <a16:creationId xmlns:a16="http://schemas.microsoft.com/office/drawing/2014/main" id="{059565DB-AF46-EBE6-4ECD-13821BE7A8EE}"/>
              </a:ext>
            </a:extLst>
          </p:cNvPr>
          <p:cNvPicPr>
            <a:picLocks noChangeAspect="1"/>
          </p:cNvPicPr>
          <p:nvPr/>
        </p:nvPicPr>
        <p:blipFill>
          <a:blip r:embed="rId4"/>
          <a:stretch>
            <a:fillRect/>
          </a:stretch>
        </p:blipFill>
        <p:spPr>
          <a:xfrm>
            <a:off x="3395921" y="5561473"/>
            <a:ext cx="1701234" cy="627299"/>
          </a:xfrm>
          <a:prstGeom prst="rect">
            <a:avLst/>
          </a:prstGeom>
        </p:spPr>
      </p:pic>
      <p:cxnSp>
        <p:nvCxnSpPr>
          <p:cNvPr id="17" name="Connecteur droit avec flèche 16">
            <a:extLst>
              <a:ext uri="{FF2B5EF4-FFF2-40B4-BE49-F238E27FC236}">
                <a16:creationId xmlns:a16="http://schemas.microsoft.com/office/drawing/2014/main" id="{CDB478AC-5C6D-23A4-F34D-C32B1319FFC4}"/>
              </a:ext>
            </a:extLst>
          </p:cNvPr>
          <p:cNvCxnSpPr>
            <a:cxnSpLocks/>
            <a:stCxn id="3" idx="4"/>
            <a:endCxn id="18" idx="0"/>
          </p:cNvCxnSpPr>
          <p:nvPr/>
        </p:nvCxnSpPr>
        <p:spPr>
          <a:xfrm>
            <a:off x="2128754" y="2686734"/>
            <a:ext cx="0" cy="1581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6855A5CD-A0D3-517F-94CD-A3D61524FFB3}"/>
              </a:ext>
            </a:extLst>
          </p:cNvPr>
          <p:cNvSpPr/>
          <p:nvPr/>
        </p:nvSpPr>
        <p:spPr>
          <a:xfrm>
            <a:off x="1523387" y="4268073"/>
            <a:ext cx="1210733" cy="78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9€</a:t>
            </a:r>
          </a:p>
        </p:txBody>
      </p:sp>
      <p:pic>
        <p:nvPicPr>
          <p:cNvPr id="30" name="Image 29">
            <a:extLst>
              <a:ext uri="{FF2B5EF4-FFF2-40B4-BE49-F238E27FC236}">
                <a16:creationId xmlns:a16="http://schemas.microsoft.com/office/drawing/2014/main" id="{624F7DCA-D271-0CE4-38EC-0946448BC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866" y="5082956"/>
            <a:ext cx="1347833" cy="911843"/>
          </a:xfrm>
          <a:prstGeom prst="rect">
            <a:avLst/>
          </a:prstGeom>
        </p:spPr>
      </p:pic>
      <p:sp>
        <p:nvSpPr>
          <p:cNvPr id="37" name="ZoneTexte 36">
            <a:extLst>
              <a:ext uri="{FF2B5EF4-FFF2-40B4-BE49-F238E27FC236}">
                <a16:creationId xmlns:a16="http://schemas.microsoft.com/office/drawing/2014/main" id="{929A5ABC-ACA2-4465-B909-9DC2F179D503}"/>
              </a:ext>
            </a:extLst>
          </p:cNvPr>
          <p:cNvSpPr txBox="1"/>
          <p:nvPr/>
        </p:nvSpPr>
        <p:spPr>
          <a:xfrm>
            <a:off x="1217509" y="1523212"/>
            <a:ext cx="1822487" cy="369332"/>
          </a:xfrm>
          <a:prstGeom prst="rect">
            <a:avLst/>
          </a:prstGeom>
          <a:noFill/>
        </p:spPr>
        <p:txBody>
          <a:bodyPr wrap="none" rtlCol="0">
            <a:spAutoFit/>
          </a:bodyPr>
          <a:lstStyle/>
          <a:p>
            <a:r>
              <a:rPr lang="fr-FR" dirty="0"/>
              <a:t>Votre cotisation</a:t>
            </a:r>
          </a:p>
        </p:txBody>
      </p:sp>
      <p:sp>
        <p:nvSpPr>
          <p:cNvPr id="19" name="Ellipse 18">
            <a:extLst>
              <a:ext uri="{FF2B5EF4-FFF2-40B4-BE49-F238E27FC236}">
                <a16:creationId xmlns:a16="http://schemas.microsoft.com/office/drawing/2014/main" id="{B2CEFAD0-1D29-69F2-12EE-9884819A59A0}"/>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pic>
        <p:nvPicPr>
          <p:cNvPr id="21" name="Image 20">
            <a:extLst>
              <a:ext uri="{FF2B5EF4-FFF2-40B4-BE49-F238E27FC236}">
                <a16:creationId xmlns:a16="http://schemas.microsoft.com/office/drawing/2014/main" id="{19FC85F4-02D2-2EFD-9E0F-D8F486C4C872}"/>
              </a:ext>
            </a:extLst>
          </p:cNvPr>
          <p:cNvPicPr>
            <a:picLocks noChangeAspect="1"/>
          </p:cNvPicPr>
          <p:nvPr/>
        </p:nvPicPr>
        <p:blipFill>
          <a:blip r:embed="rId6"/>
          <a:stretch>
            <a:fillRect/>
          </a:stretch>
        </p:blipFill>
        <p:spPr>
          <a:xfrm>
            <a:off x="7046475" y="3250640"/>
            <a:ext cx="3295710" cy="3522133"/>
          </a:xfrm>
          <a:prstGeom prst="rect">
            <a:avLst/>
          </a:prstGeom>
        </p:spPr>
      </p:pic>
    </p:spTree>
    <p:extLst>
      <p:ext uri="{BB962C8B-B14F-4D97-AF65-F5344CB8AC3E}">
        <p14:creationId xmlns:p14="http://schemas.microsoft.com/office/powerpoint/2010/main" val="3484818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C4AAA-B22B-7C29-FC23-5F0FD9E99467}"/>
              </a:ext>
            </a:extLst>
          </p:cNvPr>
          <p:cNvSpPr>
            <a:spLocks noGrp="1"/>
          </p:cNvSpPr>
          <p:nvPr>
            <p:ph type="title"/>
          </p:nvPr>
        </p:nvSpPr>
        <p:spPr>
          <a:xfrm>
            <a:off x="1729439" y="457199"/>
            <a:ext cx="7747762" cy="1320800"/>
          </a:xfrm>
        </p:spPr>
        <p:txBody>
          <a:bodyPr/>
          <a:lstStyle/>
          <a:p>
            <a:r>
              <a:rPr lang="fr-FR" dirty="0"/>
              <a:t>C’est encore</a:t>
            </a:r>
          </a:p>
        </p:txBody>
      </p:sp>
      <p:pic>
        <p:nvPicPr>
          <p:cNvPr id="4" name="Image 3">
            <a:extLst>
              <a:ext uri="{FF2B5EF4-FFF2-40B4-BE49-F238E27FC236}">
                <a16:creationId xmlns:a16="http://schemas.microsoft.com/office/drawing/2014/main" id="{230067B7-13CA-CF27-F26F-A38440661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40" y="226088"/>
            <a:ext cx="1181100" cy="1181100"/>
          </a:xfrm>
          <a:prstGeom prst="rect">
            <a:avLst/>
          </a:prstGeom>
        </p:spPr>
      </p:pic>
      <p:pic>
        <p:nvPicPr>
          <p:cNvPr id="6" name="Image 5">
            <a:extLst>
              <a:ext uri="{FF2B5EF4-FFF2-40B4-BE49-F238E27FC236}">
                <a16:creationId xmlns:a16="http://schemas.microsoft.com/office/drawing/2014/main" id="{025B9B3F-D688-6C7E-2AF2-1A9A5D6E8FB4}"/>
              </a:ext>
            </a:extLst>
          </p:cNvPr>
          <p:cNvPicPr>
            <a:picLocks noChangeAspect="1"/>
          </p:cNvPicPr>
          <p:nvPr/>
        </p:nvPicPr>
        <p:blipFill>
          <a:blip r:embed="rId3"/>
          <a:stretch>
            <a:fillRect/>
          </a:stretch>
        </p:blipFill>
        <p:spPr>
          <a:xfrm>
            <a:off x="639172" y="1891776"/>
            <a:ext cx="3819553" cy="2886096"/>
          </a:xfrm>
          <a:prstGeom prst="rect">
            <a:avLst/>
          </a:prstGeom>
        </p:spPr>
      </p:pic>
      <p:pic>
        <p:nvPicPr>
          <p:cNvPr id="8" name="Image 7">
            <a:extLst>
              <a:ext uri="{FF2B5EF4-FFF2-40B4-BE49-F238E27FC236}">
                <a16:creationId xmlns:a16="http://schemas.microsoft.com/office/drawing/2014/main" id="{F9AB5AD9-DA2E-D4E1-45D9-903F1EFD590D}"/>
              </a:ext>
            </a:extLst>
          </p:cNvPr>
          <p:cNvPicPr>
            <a:picLocks noChangeAspect="1"/>
          </p:cNvPicPr>
          <p:nvPr/>
        </p:nvPicPr>
        <p:blipFill>
          <a:blip r:embed="rId4"/>
          <a:stretch>
            <a:fillRect/>
          </a:stretch>
        </p:blipFill>
        <p:spPr>
          <a:xfrm>
            <a:off x="7831477" y="1117599"/>
            <a:ext cx="4171981" cy="4552983"/>
          </a:xfrm>
          <a:prstGeom prst="rect">
            <a:avLst/>
          </a:prstGeom>
        </p:spPr>
      </p:pic>
      <p:pic>
        <p:nvPicPr>
          <p:cNvPr id="10" name="Image 9">
            <a:hlinkClick r:id="rId5"/>
            <a:extLst>
              <a:ext uri="{FF2B5EF4-FFF2-40B4-BE49-F238E27FC236}">
                <a16:creationId xmlns:a16="http://schemas.microsoft.com/office/drawing/2014/main" id="{81738BAA-31CC-D7ED-66EC-2A4BC1DDFF5B}"/>
              </a:ext>
            </a:extLst>
          </p:cNvPr>
          <p:cNvPicPr>
            <a:picLocks noChangeAspect="1"/>
          </p:cNvPicPr>
          <p:nvPr/>
        </p:nvPicPr>
        <p:blipFill>
          <a:blip r:embed="rId6"/>
          <a:stretch>
            <a:fillRect/>
          </a:stretch>
        </p:blipFill>
        <p:spPr>
          <a:xfrm>
            <a:off x="5033954" y="2000239"/>
            <a:ext cx="2124091" cy="2857521"/>
          </a:xfrm>
          <a:prstGeom prst="rect">
            <a:avLst/>
          </a:prstGeom>
        </p:spPr>
      </p:pic>
    </p:spTree>
    <p:extLst>
      <p:ext uri="{BB962C8B-B14F-4D97-AF65-F5344CB8AC3E}">
        <p14:creationId xmlns:p14="http://schemas.microsoft.com/office/powerpoint/2010/main" val="3734297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DD3D7-C5F0-69F2-BE0E-02C6158AAFC6}"/>
              </a:ext>
            </a:extLst>
          </p:cNvPr>
          <p:cNvSpPr>
            <a:spLocks noGrp="1"/>
          </p:cNvSpPr>
          <p:nvPr>
            <p:ph type="title"/>
          </p:nvPr>
        </p:nvSpPr>
        <p:spPr>
          <a:xfrm>
            <a:off x="677334" y="242867"/>
            <a:ext cx="8596668" cy="1320800"/>
          </a:xfrm>
        </p:spPr>
        <p:txBody>
          <a:bodyPr/>
          <a:lstStyle/>
          <a:p>
            <a:r>
              <a:rPr lang="fr-FR" dirty="0"/>
              <a:t>Les travaux en cours </a:t>
            </a:r>
            <a:br>
              <a:rPr lang="fr-FR" dirty="0"/>
            </a:br>
            <a:r>
              <a:rPr lang="fr-FR" sz="2800" dirty="0"/>
              <a:t>Elargir nos publics avec des partenaires</a:t>
            </a:r>
            <a:endParaRPr lang="fr-FR" dirty="0"/>
          </a:p>
        </p:txBody>
      </p:sp>
      <p:pic>
        <p:nvPicPr>
          <p:cNvPr id="5" name="Image 4">
            <a:hlinkClick r:id="rId2"/>
            <a:extLst>
              <a:ext uri="{FF2B5EF4-FFF2-40B4-BE49-F238E27FC236}">
                <a16:creationId xmlns:a16="http://schemas.microsoft.com/office/drawing/2014/main" id="{18D1EF00-D90D-FB76-1A62-3CE7FE086837}"/>
              </a:ext>
            </a:extLst>
          </p:cNvPr>
          <p:cNvPicPr>
            <a:picLocks noChangeAspect="1"/>
          </p:cNvPicPr>
          <p:nvPr/>
        </p:nvPicPr>
        <p:blipFill>
          <a:blip r:embed="rId3"/>
          <a:stretch>
            <a:fillRect/>
          </a:stretch>
        </p:blipFill>
        <p:spPr>
          <a:xfrm>
            <a:off x="757227" y="1563668"/>
            <a:ext cx="2564743" cy="4549266"/>
          </a:xfrm>
          <a:prstGeom prst="rect">
            <a:avLst/>
          </a:prstGeom>
        </p:spPr>
      </p:pic>
      <p:pic>
        <p:nvPicPr>
          <p:cNvPr id="7" name="Image 6">
            <a:hlinkClick r:id="rId4"/>
            <a:extLst>
              <a:ext uri="{FF2B5EF4-FFF2-40B4-BE49-F238E27FC236}">
                <a16:creationId xmlns:a16="http://schemas.microsoft.com/office/drawing/2014/main" id="{7870758F-443D-2CE3-55EC-016EC563EFE0}"/>
              </a:ext>
            </a:extLst>
          </p:cNvPr>
          <p:cNvPicPr>
            <a:picLocks noChangeAspect="1"/>
          </p:cNvPicPr>
          <p:nvPr/>
        </p:nvPicPr>
        <p:blipFill>
          <a:blip r:embed="rId5"/>
          <a:stretch>
            <a:fillRect/>
          </a:stretch>
        </p:blipFill>
        <p:spPr>
          <a:xfrm>
            <a:off x="4096267" y="1667933"/>
            <a:ext cx="2753964" cy="4182534"/>
          </a:xfrm>
          <a:prstGeom prst="rect">
            <a:avLst/>
          </a:prstGeom>
        </p:spPr>
      </p:pic>
      <p:pic>
        <p:nvPicPr>
          <p:cNvPr id="9" name="Image 8">
            <a:hlinkClick r:id="rId6"/>
            <a:extLst>
              <a:ext uri="{FF2B5EF4-FFF2-40B4-BE49-F238E27FC236}">
                <a16:creationId xmlns:a16="http://schemas.microsoft.com/office/drawing/2014/main" id="{E77791BC-1DDB-11F0-13D7-DC42BFE7E2AE}"/>
              </a:ext>
            </a:extLst>
          </p:cNvPr>
          <p:cNvPicPr>
            <a:picLocks noChangeAspect="1"/>
          </p:cNvPicPr>
          <p:nvPr/>
        </p:nvPicPr>
        <p:blipFill>
          <a:blip r:embed="rId7"/>
          <a:stretch>
            <a:fillRect/>
          </a:stretch>
        </p:blipFill>
        <p:spPr>
          <a:xfrm>
            <a:off x="8322907" y="968359"/>
            <a:ext cx="2061975" cy="3798374"/>
          </a:xfrm>
          <a:prstGeom prst="rect">
            <a:avLst/>
          </a:prstGeom>
        </p:spPr>
      </p:pic>
    </p:spTree>
    <p:extLst>
      <p:ext uri="{BB962C8B-B14F-4D97-AF65-F5344CB8AC3E}">
        <p14:creationId xmlns:p14="http://schemas.microsoft.com/office/powerpoint/2010/main" val="103251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0A2D1-730B-C057-FEBF-F7523F37DFA8}"/>
              </a:ext>
            </a:extLst>
          </p:cNvPr>
          <p:cNvSpPr>
            <a:spLocks noGrp="1"/>
          </p:cNvSpPr>
          <p:nvPr>
            <p:ph type="title"/>
          </p:nvPr>
        </p:nvSpPr>
        <p:spPr>
          <a:xfrm>
            <a:off x="1659467" y="338667"/>
            <a:ext cx="7614535" cy="1320800"/>
          </a:xfrm>
        </p:spPr>
        <p:txBody>
          <a:bodyPr/>
          <a:lstStyle/>
          <a:p>
            <a:r>
              <a:rPr lang="fr-FR" dirty="0"/>
              <a:t>Faire face au changement climatique</a:t>
            </a:r>
          </a:p>
        </p:txBody>
      </p:sp>
      <p:sp>
        <p:nvSpPr>
          <p:cNvPr id="3" name="Espace réservé du contenu 2">
            <a:extLst>
              <a:ext uri="{FF2B5EF4-FFF2-40B4-BE49-F238E27FC236}">
                <a16:creationId xmlns:a16="http://schemas.microsoft.com/office/drawing/2014/main" id="{39EFB23F-A0DC-4B6D-059D-851181C884E4}"/>
              </a:ext>
            </a:extLst>
          </p:cNvPr>
          <p:cNvSpPr>
            <a:spLocks noGrp="1"/>
          </p:cNvSpPr>
          <p:nvPr>
            <p:ph idx="1"/>
          </p:nvPr>
        </p:nvSpPr>
        <p:spPr/>
        <p:txBody>
          <a:bodyPr/>
          <a:lstStyle/>
          <a:p>
            <a:r>
              <a:rPr lang="fr-FR" dirty="0"/>
              <a:t>Table-ronde de l’AG sur les </a:t>
            </a:r>
            <a:r>
              <a:rPr lang="fr-FR" dirty="0">
                <a:hlinkClick r:id="rId2"/>
              </a:rPr>
              <a:t>impacts du changement climatique sur les fermes d’Ile-de-France</a:t>
            </a:r>
            <a:endParaRPr lang="fr-FR" dirty="0"/>
          </a:p>
          <a:p>
            <a:r>
              <a:rPr lang="fr-FR" dirty="0"/>
              <a:t>Voyage d’études </a:t>
            </a:r>
            <a:r>
              <a:rPr lang="fr-FR" dirty="0" err="1"/>
              <a:t>paysan·nes</a:t>
            </a:r>
            <a:r>
              <a:rPr lang="fr-FR" dirty="0"/>
              <a:t> (Avignon) </a:t>
            </a:r>
            <a:r>
              <a:rPr lang="fr-FR" dirty="0">
                <a:hlinkClick r:id="rId2"/>
              </a:rPr>
              <a:t>pour découvrir des pratiques pour limiter sa consommation électrique et faire face aux chaleurs </a:t>
            </a:r>
            <a:r>
              <a:rPr lang="fr-FR" dirty="0"/>
              <a:t>(serres à plant bioclimatiques, caves semi-enterrées, vergers maraichers, etc.)</a:t>
            </a:r>
          </a:p>
        </p:txBody>
      </p:sp>
      <p:pic>
        <p:nvPicPr>
          <p:cNvPr id="4" name="Image 3">
            <a:extLst>
              <a:ext uri="{FF2B5EF4-FFF2-40B4-BE49-F238E27FC236}">
                <a16:creationId xmlns:a16="http://schemas.microsoft.com/office/drawing/2014/main" id="{2C43E6E6-5657-A75D-7EC6-3E9405ABC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40" y="226088"/>
            <a:ext cx="1181100" cy="1181100"/>
          </a:xfrm>
          <a:prstGeom prst="rect">
            <a:avLst/>
          </a:prstGeom>
        </p:spPr>
      </p:pic>
    </p:spTree>
    <p:extLst>
      <p:ext uri="{BB962C8B-B14F-4D97-AF65-F5344CB8AC3E}">
        <p14:creationId xmlns:p14="http://schemas.microsoft.com/office/powerpoint/2010/main" val="2920850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E4A393D4-FD97-AA93-294D-9700863F0098}"/>
              </a:ext>
            </a:extLst>
          </p:cNvPr>
          <p:cNvPicPr>
            <a:picLocks noChangeAspect="1"/>
          </p:cNvPicPr>
          <p:nvPr/>
        </p:nvPicPr>
        <p:blipFill>
          <a:blip r:embed="rId2"/>
          <a:stretch>
            <a:fillRect/>
          </a:stretch>
        </p:blipFill>
        <p:spPr>
          <a:xfrm>
            <a:off x="1824965" y="1310500"/>
            <a:ext cx="2039087" cy="1443399"/>
          </a:xfrm>
          <a:prstGeom prst="rect">
            <a:avLst/>
          </a:prstGeom>
        </p:spPr>
      </p:pic>
      <p:sp>
        <p:nvSpPr>
          <p:cNvPr id="2" name="Titre 1">
            <a:extLst>
              <a:ext uri="{FF2B5EF4-FFF2-40B4-BE49-F238E27FC236}">
                <a16:creationId xmlns:a16="http://schemas.microsoft.com/office/drawing/2014/main" id="{822DF982-73DF-407A-A37C-0099EA45074F}"/>
              </a:ext>
            </a:extLst>
          </p:cNvPr>
          <p:cNvSpPr>
            <a:spLocks noGrp="1"/>
          </p:cNvSpPr>
          <p:nvPr>
            <p:ph type="title"/>
          </p:nvPr>
        </p:nvSpPr>
        <p:spPr>
          <a:xfrm>
            <a:off x="1834277" y="110893"/>
            <a:ext cx="10524068" cy="786177"/>
          </a:xfrm>
        </p:spPr>
        <p:txBody>
          <a:bodyPr>
            <a:noAutofit/>
          </a:bodyPr>
          <a:lstStyle/>
          <a:p>
            <a:r>
              <a:rPr lang="fr-FR" dirty="0"/>
              <a:t>L’ECOSYSTEME DES AMAP</a:t>
            </a:r>
          </a:p>
        </p:txBody>
      </p:sp>
      <p:pic>
        <p:nvPicPr>
          <p:cNvPr id="4" name="Espace réservé du contenu 4">
            <a:extLst>
              <a:ext uri="{FF2B5EF4-FFF2-40B4-BE49-F238E27FC236}">
                <a16:creationId xmlns:a16="http://schemas.microsoft.com/office/drawing/2014/main" id="{94871220-BBA8-4B66-B984-0A0FA4C71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237" y="3301103"/>
            <a:ext cx="1877170" cy="1129654"/>
          </a:xfrm>
          <a:prstGeom prst="rect">
            <a:avLst/>
          </a:prstGeom>
        </p:spPr>
      </p:pic>
      <p:pic>
        <p:nvPicPr>
          <p:cNvPr id="8" name="Image 7">
            <a:extLst>
              <a:ext uri="{FF2B5EF4-FFF2-40B4-BE49-F238E27FC236}">
                <a16:creationId xmlns:a16="http://schemas.microsoft.com/office/drawing/2014/main" id="{83556491-7EE7-4C42-8D81-69CEC9032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982" y="1031873"/>
            <a:ext cx="1127571" cy="1127571"/>
          </a:xfrm>
          <a:prstGeom prst="rect">
            <a:avLst/>
          </a:prstGeom>
        </p:spPr>
      </p:pic>
      <p:pic>
        <p:nvPicPr>
          <p:cNvPr id="11" name="Image 10">
            <a:extLst>
              <a:ext uri="{FF2B5EF4-FFF2-40B4-BE49-F238E27FC236}">
                <a16:creationId xmlns:a16="http://schemas.microsoft.com/office/drawing/2014/main" id="{F00311E9-A1BA-4ADE-9900-9CC6E45B7756}"/>
              </a:ext>
            </a:extLst>
          </p:cNvPr>
          <p:cNvPicPr>
            <a:picLocks noChangeAspect="1"/>
          </p:cNvPicPr>
          <p:nvPr/>
        </p:nvPicPr>
        <p:blipFill>
          <a:blip r:embed="rId5"/>
          <a:stretch>
            <a:fillRect/>
          </a:stretch>
        </p:blipFill>
        <p:spPr>
          <a:xfrm>
            <a:off x="7439872" y="988248"/>
            <a:ext cx="3173849" cy="1884665"/>
          </a:xfrm>
          <a:prstGeom prst="rect">
            <a:avLst/>
          </a:prstGeom>
        </p:spPr>
      </p:pic>
      <p:pic>
        <p:nvPicPr>
          <p:cNvPr id="13" name="Image 12">
            <a:extLst>
              <a:ext uri="{FF2B5EF4-FFF2-40B4-BE49-F238E27FC236}">
                <a16:creationId xmlns:a16="http://schemas.microsoft.com/office/drawing/2014/main" id="{4D33DF56-6DD8-458D-B39E-7C2098EBD07E}"/>
              </a:ext>
            </a:extLst>
          </p:cNvPr>
          <p:cNvPicPr>
            <a:picLocks noChangeAspect="1"/>
          </p:cNvPicPr>
          <p:nvPr/>
        </p:nvPicPr>
        <p:blipFill>
          <a:blip r:embed="rId6"/>
          <a:stretch>
            <a:fillRect/>
          </a:stretch>
        </p:blipFill>
        <p:spPr>
          <a:xfrm>
            <a:off x="7594606" y="646624"/>
            <a:ext cx="1124107" cy="314369"/>
          </a:xfrm>
          <a:prstGeom prst="rect">
            <a:avLst/>
          </a:prstGeom>
        </p:spPr>
      </p:pic>
      <p:sp>
        <p:nvSpPr>
          <p:cNvPr id="14" name="ZoneTexte 13">
            <a:extLst>
              <a:ext uri="{FF2B5EF4-FFF2-40B4-BE49-F238E27FC236}">
                <a16:creationId xmlns:a16="http://schemas.microsoft.com/office/drawing/2014/main" id="{A925C4B4-4B81-404B-9C5A-F4135A6E3064}"/>
              </a:ext>
            </a:extLst>
          </p:cNvPr>
          <p:cNvSpPr txBox="1"/>
          <p:nvPr/>
        </p:nvSpPr>
        <p:spPr>
          <a:xfrm>
            <a:off x="7594606" y="2901810"/>
            <a:ext cx="2477025" cy="646331"/>
          </a:xfrm>
          <a:prstGeom prst="rect">
            <a:avLst/>
          </a:prstGeom>
          <a:noFill/>
        </p:spPr>
        <p:txBody>
          <a:bodyPr wrap="none" rtlCol="0">
            <a:spAutoFit/>
          </a:bodyPr>
          <a:lstStyle/>
          <a:p>
            <a:r>
              <a:rPr lang="fr-FR" dirty="0"/>
              <a:t>2000 </a:t>
            </a:r>
            <a:r>
              <a:rPr lang="fr-FR" dirty="0" err="1"/>
              <a:t>AMAPs</a:t>
            </a:r>
            <a:r>
              <a:rPr lang="fr-FR" dirty="0"/>
              <a:t> en France</a:t>
            </a:r>
          </a:p>
          <a:p>
            <a:r>
              <a:rPr lang="fr-FR" dirty="0"/>
              <a:t>~250 000 amapiens</a:t>
            </a:r>
          </a:p>
        </p:txBody>
      </p:sp>
      <p:pic>
        <p:nvPicPr>
          <p:cNvPr id="16" name="Image 15">
            <a:extLst>
              <a:ext uri="{FF2B5EF4-FFF2-40B4-BE49-F238E27FC236}">
                <a16:creationId xmlns:a16="http://schemas.microsoft.com/office/drawing/2014/main" id="{07E85544-1958-4907-8CEB-E4EE9979D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5918" y="5539528"/>
            <a:ext cx="1857375" cy="1085850"/>
          </a:xfrm>
          <a:prstGeom prst="rect">
            <a:avLst/>
          </a:prstGeom>
        </p:spPr>
      </p:pic>
      <p:pic>
        <p:nvPicPr>
          <p:cNvPr id="20" name="Image 19">
            <a:extLst>
              <a:ext uri="{FF2B5EF4-FFF2-40B4-BE49-F238E27FC236}">
                <a16:creationId xmlns:a16="http://schemas.microsoft.com/office/drawing/2014/main" id="{4379A43F-3308-405C-88C2-832932D36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4430" y="4024329"/>
            <a:ext cx="1857375" cy="1285875"/>
          </a:xfrm>
          <a:prstGeom prst="rect">
            <a:avLst/>
          </a:prstGeom>
        </p:spPr>
      </p:pic>
      <p:pic>
        <p:nvPicPr>
          <p:cNvPr id="26" name="Image 25">
            <a:extLst>
              <a:ext uri="{FF2B5EF4-FFF2-40B4-BE49-F238E27FC236}">
                <a16:creationId xmlns:a16="http://schemas.microsoft.com/office/drawing/2014/main" id="{9C504C77-825B-48E4-9452-50AB4DECEA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6661" y="5670972"/>
            <a:ext cx="1645923" cy="822962"/>
          </a:xfrm>
          <a:prstGeom prst="rect">
            <a:avLst/>
          </a:prstGeom>
        </p:spPr>
      </p:pic>
      <p:pic>
        <p:nvPicPr>
          <p:cNvPr id="27" name="Picture 2" descr="Courts Circuits n°2 - Spécial forum des associations - Septembre 2015 -  AMAPMontrouge">
            <a:extLst>
              <a:ext uri="{FF2B5EF4-FFF2-40B4-BE49-F238E27FC236}">
                <a16:creationId xmlns:a16="http://schemas.microsoft.com/office/drawing/2014/main" id="{9F67CED0-F065-4E82-B2C3-C8D8D4D4D9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30" y="-25513"/>
            <a:ext cx="1857375" cy="17115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65B45758-1905-F6F8-DDAD-61F4508988BC}"/>
              </a:ext>
            </a:extLst>
          </p:cNvPr>
          <p:cNvGrpSpPr/>
          <p:nvPr/>
        </p:nvGrpSpPr>
        <p:grpSpPr>
          <a:xfrm>
            <a:off x="515888" y="3934625"/>
            <a:ext cx="2708003" cy="2313893"/>
            <a:chOff x="300446" y="1906415"/>
            <a:chExt cx="4304179" cy="3522648"/>
          </a:xfrm>
        </p:grpSpPr>
        <p:pic>
          <p:nvPicPr>
            <p:cNvPr id="6" name="Image 5">
              <a:extLst>
                <a:ext uri="{FF2B5EF4-FFF2-40B4-BE49-F238E27FC236}">
                  <a16:creationId xmlns:a16="http://schemas.microsoft.com/office/drawing/2014/main" id="{07772BD9-612D-02B5-EAA7-0305F87E62A4}"/>
                </a:ext>
              </a:extLst>
            </p:cNvPr>
            <p:cNvPicPr>
              <a:picLocks noChangeAspect="1"/>
            </p:cNvPicPr>
            <p:nvPr/>
          </p:nvPicPr>
          <p:blipFill>
            <a:blip r:embed="rId11"/>
            <a:stretch>
              <a:fillRect/>
            </a:stretch>
          </p:blipFill>
          <p:spPr>
            <a:xfrm>
              <a:off x="591801" y="2042980"/>
              <a:ext cx="1098368" cy="1098368"/>
            </a:xfrm>
            <a:prstGeom prst="rect">
              <a:avLst/>
            </a:prstGeom>
          </p:spPr>
        </p:pic>
        <p:pic>
          <p:nvPicPr>
            <p:cNvPr id="7" name="Image 6">
              <a:extLst>
                <a:ext uri="{FF2B5EF4-FFF2-40B4-BE49-F238E27FC236}">
                  <a16:creationId xmlns:a16="http://schemas.microsoft.com/office/drawing/2014/main" id="{CEF93E26-8F13-CE67-15D4-828BC4178053}"/>
                </a:ext>
              </a:extLst>
            </p:cNvPr>
            <p:cNvPicPr>
              <a:picLocks noChangeAspect="1"/>
            </p:cNvPicPr>
            <p:nvPr/>
          </p:nvPicPr>
          <p:blipFill>
            <a:blip r:embed="rId12"/>
            <a:stretch>
              <a:fillRect/>
            </a:stretch>
          </p:blipFill>
          <p:spPr>
            <a:xfrm>
              <a:off x="535577" y="4121987"/>
              <a:ext cx="3544791" cy="1307076"/>
            </a:xfrm>
            <a:prstGeom prst="rect">
              <a:avLst/>
            </a:prstGeom>
          </p:spPr>
        </p:pic>
        <p:pic>
          <p:nvPicPr>
            <p:cNvPr id="10" name="Image 9">
              <a:extLst>
                <a:ext uri="{FF2B5EF4-FFF2-40B4-BE49-F238E27FC236}">
                  <a16:creationId xmlns:a16="http://schemas.microsoft.com/office/drawing/2014/main" id="{FF2409C7-2792-627B-4E79-E4EBDCA28DA6}"/>
                </a:ext>
              </a:extLst>
            </p:cNvPr>
            <p:cNvPicPr>
              <a:picLocks noChangeAspect="1"/>
            </p:cNvPicPr>
            <p:nvPr/>
          </p:nvPicPr>
          <p:blipFill>
            <a:blip r:embed="rId13"/>
            <a:stretch>
              <a:fillRect/>
            </a:stretch>
          </p:blipFill>
          <p:spPr>
            <a:xfrm>
              <a:off x="2231580" y="1906415"/>
              <a:ext cx="1529823" cy="1529823"/>
            </a:xfrm>
            <a:prstGeom prst="rect">
              <a:avLst/>
            </a:prstGeom>
          </p:spPr>
        </p:pic>
        <p:sp>
          <p:nvSpPr>
            <p:cNvPr id="12" name="Rectangle 11">
              <a:extLst>
                <a:ext uri="{FF2B5EF4-FFF2-40B4-BE49-F238E27FC236}">
                  <a16:creationId xmlns:a16="http://schemas.microsoft.com/office/drawing/2014/main" id="{3F9E1567-D809-EF52-CDDD-6C49F255D584}"/>
                </a:ext>
              </a:extLst>
            </p:cNvPr>
            <p:cNvSpPr/>
            <p:nvPr/>
          </p:nvSpPr>
          <p:spPr>
            <a:xfrm>
              <a:off x="651672" y="3481956"/>
              <a:ext cx="3952953" cy="42170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fr-FR" sz="1200" dirty="0"/>
                <a:t>AMAP palabres autour d'un panier</a:t>
              </a:r>
            </a:p>
          </p:txBody>
        </p:sp>
        <p:cxnSp>
          <p:nvCxnSpPr>
            <p:cNvPr id="15" name="Connecteur droit 14">
              <a:extLst>
                <a:ext uri="{FF2B5EF4-FFF2-40B4-BE49-F238E27FC236}">
                  <a16:creationId xmlns:a16="http://schemas.microsoft.com/office/drawing/2014/main" id="{CC62058B-4B54-7FD9-CD73-55E7CBFA281D}"/>
                </a:ext>
              </a:extLst>
            </p:cNvPr>
            <p:cNvCxnSpPr/>
            <p:nvPr/>
          </p:nvCxnSpPr>
          <p:spPr>
            <a:xfrm>
              <a:off x="300446" y="1906415"/>
              <a:ext cx="4002368"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 name="Rectangle : coins arrondis 2">
            <a:extLst>
              <a:ext uri="{FF2B5EF4-FFF2-40B4-BE49-F238E27FC236}">
                <a16:creationId xmlns:a16="http://schemas.microsoft.com/office/drawing/2014/main" id="{2C4B8681-690D-3435-24C4-99BE1B505E5A}"/>
              </a:ext>
            </a:extLst>
          </p:cNvPr>
          <p:cNvSpPr/>
          <p:nvPr/>
        </p:nvSpPr>
        <p:spPr>
          <a:xfrm>
            <a:off x="278775" y="3648527"/>
            <a:ext cx="3111003" cy="283569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9E4A712B-4025-86DE-535C-C5198DB0BF30}"/>
              </a:ext>
            </a:extLst>
          </p:cNvPr>
          <p:cNvSpPr txBox="1"/>
          <p:nvPr/>
        </p:nvSpPr>
        <p:spPr>
          <a:xfrm>
            <a:off x="663822" y="3167329"/>
            <a:ext cx="1654620" cy="369332"/>
          </a:xfrm>
          <a:prstGeom prst="rect">
            <a:avLst/>
          </a:prstGeom>
          <a:noFill/>
        </p:spPr>
        <p:txBody>
          <a:bodyPr wrap="none" rtlCol="0">
            <a:spAutoFit/>
          </a:bodyPr>
          <a:lstStyle/>
          <a:p>
            <a:r>
              <a:rPr lang="fr-FR" dirty="0" err="1"/>
              <a:t>interAMAPs</a:t>
            </a:r>
            <a:r>
              <a:rPr lang="fr-FR" dirty="0"/>
              <a:t> 78</a:t>
            </a:r>
          </a:p>
        </p:txBody>
      </p:sp>
      <p:sp>
        <p:nvSpPr>
          <p:cNvPr id="19" name="Flèche : courbe vers le haut 18">
            <a:extLst>
              <a:ext uri="{FF2B5EF4-FFF2-40B4-BE49-F238E27FC236}">
                <a16:creationId xmlns:a16="http://schemas.microsoft.com/office/drawing/2014/main" id="{BDC0CA13-16B2-08AE-F75A-7B073FAB3B1D}"/>
              </a:ext>
            </a:extLst>
          </p:cNvPr>
          <p:cNvSpPr/>
          <p:nvPr/>
        </p:nvSpPr>
        <p:spPr>
          <a:xfrm flipH="1">
            <a:off x="3973544" y="4049979"/>
            <a:ext cx="3090334" cy="134567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Flèche : courbe vers le haut 21">
            <a:extLst>
              <a:ext uri="{FF2B5EF4-FFF2-40B4-BE49-F238E27FC236}">
                <a16:creationId xmlns:a16="http://schemas.microsoft.com/office/drawing/2014/main" id="{67C085FB-6775-B076-8306-9EC54EB7F54B}"/>
              </a:ext>
            </a:extLst>
          </p:cNvPr>
          <p:cNvSpPr/>
          <p:nvPr/>
        </p:nvSpPr>
        <p:spPr>
          <a:xfrm rot="11026684" flipH="1">
            <a:off x="4106795" y="2469154"/>
            <a:ext cx="3090334" cy="134567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8F3A0691-FD36-8114-C9BD-6FBC9A05B01D}"/>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2599701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75413-D0B1-4FCE-ACA9-A2889D92F104}"/>
              </a:ext>
            </a:extLst>
          </p:cNvPr>
          <p:cNvSpPr>
            <a:spLocks noGrp="1"/>
          </p:cNvSpPr>
          <p:nvPr>
            <p:ph type="ctrTitle"/>
          </p:nvPr>
        </p:nvSpPr>
        <p:spPr>
          <a:xfrm>
            <a:off x="2726267" y="309490"/>
            <a:ext cx="6774113" cy="717452"/>
          </a:xfrm>
        </p:spPr>
        <p:txBody>
          <a:bodyPr/>
          <a:lstStyle/>
          <a:p>
            <a:pPr algn="l"/>
            <a:r>
              <a:rPr lang="fr-FR" sz="4800" dirty="0"/>
              <a:t>Bilan 2023</a:t>
            </a:r>
          </a:p>
        </p:txBody>
      </p:sp>
      <p:pic>
        <p:nvPicPr>
          <p:cNvPr id="6" name="Espace réservé du contenu 4">
            <a:extLst>
              <a:ext uri="{FF2B5EF4-FFF2-40B4-BE49-F238E27FC236}">
                <a16:creationId xmlns:a16="http://schemas.microsoft.com/office/drawing/2014/main" id="{A343FA6C-2023-410C-BA0C-F3E74FB2F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7" name="Rectangle : coins arrondis 6">
            <a:extLst>
              <a:ext uri="{FF2B5EF4-FFF2-40B4-BE49-F238E27FC236}">
                <a16:creationId xmlns:a16="http://schemas.microsoft.com/office/drawing/2014/main" id="{DC4CA893-11EB-7FD3-6EEB-85BD2FD604D0}"/>
              </a:ext>
            </a:extLst>
          </p:cNvPr>
          <p:cNvSpPr/>
          <p:nvPr/>
        </p:nvSpPr>
        <p:spPr>
          <a:xfrm>
            <a:off x="1728689" y="5875868"/>
            <a:ext cx="8160378" cy="7902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Excédent de 274,71€ sur 2022</a:t>
            </a:r>
          </a:p>
          <a:p>
            <a:pPr algn="ctr"/>
            <a:r>
              <a:rPr lang="fr-FR" sz="2000" dirty="0"/>
              <a:t>que nous proposons de reporter sur 2023 / report à nouveau </a:t>
            </a:r>
          </a:p>
        </p:txBody>
      </p:sp>
    </p:spTree>
    <p:extLst>
      <p:ext uri="{BB962C8B-B14F-4D97-AF65-F5344CB8AC3E}">
        <p14:creationId xmlns:p14="http://schemas.microsoft.com/office/powerpoint/2010/main" val="3586489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75413-D0B1-4FCE-ACA9-A2889D92F104}"/>
              </a:ext>
            </a:extLst>
          </p:cNvPr>
          <p:cNvSpPr>
            <a:spLocks noGrp="1"/>
          </p:cNvSpPr>
          <p:nvPr>
            <p:ph type="ctrTitle"/>
          </p:nvPr>
        </p:nvSpPr>
        <p:spPr>
          <a:xfrm>
            <a:off x="2726267" y="309490"/>
            <a:ext cx="6774113" cy="717452"/>
          </a:xfrm>
        </p:spPr>
        <p:txBody>
          <a:bodyPr/>
          <a:lstStyle/>
          <a:p>
            <a:pPr algn="l"/>
            <a:r>
              <a:rPr lang="fr-FR" sz="4400" dirty="0"/>
              <a:t>Budget </a:t>
            </a:r>
            <a:r>
              <a:rPr lang="fr-FR" sz="4400" dirty="0" err="1"/>
              <a:t>previsonnel</a:t>
            </a:r>
            <a:r>
              <a:rPr lang="fr-FR" sz="4400" dirty="0"/>
              <a:t> 2023</a:t>
            </a:r>
          </a:p>
        </p:txBody>
      </p:sp>
      <p:pic>
        <p:nvPicPr>
          <p:cNvPr id="6" name="Espace réservé du contenu 4">
            <a:extLst>
              <a:ext uri="{FF2B5EF4-FFF2-40B4-BE49-F238E27FC236}">
                <a16:creationId xmlns:a16="http://schemas.microsoft.com/office/drawing/2014/main" id="{A343FA6C-2023-410C-BA0C-F3E74FB2F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Tree>
    <p:extLst>
      <p:ext uri="{BB962C8B-B14F-4D97-AF65-F5344CB8AC3E}">
        <p14:creationId xmlns:p14="http://schemas.microsoft.com/office/powerpoint/2010/main" val="3078665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75413-D0B1-4FCE-ACA9-A2889D92F104}"/>
              </a:ext>
            </a:extLst>
          </p:cNvPr>
          <p:cNvSpPr>
            <a:spLocks noGrp="1"/>
          </p:cNvSpPr>
          <p:nvPr>
            <p:ph type="ctrTitle"/>
          </p:nvPr>
        </p:nvSpPr>
        <p:spPr>
          <a:xfrm>
            <a:off x="203200" y="2897815"/>
            <a:ext cx="8558371" cy="717452"/>
          </a:xfrm>
        </p:spPr>
        <p:txBody>
          <a:bodyPr/>
          <a:lstStyle/>
          <a:p>
            <a:r>
              <a:rPr lang="fr-FR" sz="4800" dirty="0"/>
              <a:t>ELECTION DU COLLECTIF</a:t>
            </a:r>
          </a:p>
        </p:txBody>
      </p:sp>
      <p:pic>
        <p:nvPicPr>
          <p:cNvPr id="6" name="Espace réservé du contenu 4">
            <a:extLst>
              <a:ext uri="{FF2B5EF4-FFF2-40B4-BE49-F238E27FC236}">
                <a16:creationId xmlns:a16="http://schemas.microsoft.com/office/drawing/2014/main" id="{A343FA6C-2023-410C-BA0C-F3E74FB2F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Tree>
    <p:extLst>
      <p:ext uri="{BB962C8B-B14F-4D97-AF65-F5344CB8AC3E}">
        <p14:creationId xmlns:p14="http://schemas.microsoft.com/office/powerpoint/2010/main" val="1394878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6651C97-9976-49F5-AE7B-832BFDED9BAB">
            <a:extLst>
              <a:ext uri="{FF2B5EF4-FFF2-40B4-BE49-F238E27FC236}">
                <a16:creationId xmlns:a16="http://schemas.microsoft.com/office/drawing/2014/main" id="{C098963E-6CC7-4A34-8009-9BDF05A3C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2716831" cy="297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193F6BED-7E22-4779-8D8C-3958ADCC9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2718" y="3501202"/>
            <a:ext cx="3833099" cy="2880496"/>
          </a:xfrm>
          <a:prstGeom prst="rect">
            <a:avLst/>
          </a:prstGeom>
        </p:spPr>
      </p:pic>
      <p:sp>
        <p:nvSpPr>
          <p:cNvPr id="15" name="Rectangle 14">
            <a:extLst>
              <a:ext uri="{FF2B5EF4-FFF2-40B4-BE49-F238E27FC236}">
                <a16:creationId xmlns:a16="http://schemas.microsoft.com/office/drawing/2014/main" id="{42308BC6-96F9-4DE0-B98D-EC43B3A0BEDE}"/>
              </a:ext>
            </a:extLst>
          </p:cNvPr>
          <p:cNvSpPr/>
          <p:nvPr/>
        </p:nvSpPr>
        <p:spPr>
          <a:xfrm>
            <a:off x="903" y="2432016"/>
            <a:ext cx="1681551" cy="646331"/>
          </a:xfrm>
          <a:prstGeom prst="rect">
            <a:avLst/>
          </a:prstGeom>
          <a:noFill/>
        </p:spPr>
        <p:txBody>
          <a:bodyPr wrap="none" lIns="91440" tIns="45720" rIns="91440" bIns="45720">
            <a:spAutoFit/>
          </a:bodyPr>
          <a:lstStyle/>
          <a:p>
            <a:pPr algn="ctr"/>
            <a:r>
              <a:rPr lang="fr-FR" sz="3600" b="0" cap="none" spc="0" dirty="0">
                <a:ln w="0"/>
                <a:solidFill>
                  <a:schemeClr val="bg1"/>
                </a:solidFill>
                <a:effectLst>
                  <a:outerShdw blurRad="38100" dist="19050" dir="2700000" algn="tl" rotWithShape="0">
                    <a:schemeClr val="dk1">
                      <a:alpha val="40000"/>
                    </a:schemeClr>
                  </a:outerShdw>
                </a:effectLst>
              </a:rPr>
              <a:t>Viviane</a:t>
            </a:r>
          </a:p>
        </p:txBody>
      </p:sp>
      <p:sp>
        <p:nvSpPr>
          <p:cNvPr id="23" name="Rectangle 22">
            <a:extLst>
              <a:ext uri="{FF2B5EF4-FFF2-40B4-BE49-F238E27FC236}">
                <a16:creationId xmlns:a16="http://schemas.microsoft.com/office/drawing/2014/main" id="{8245ABF5-B8E2-4325-9B6F-A451B58CE0D6}"/>
              </a:ext>
            </a:extLst>
          </p:cNvPr>
          <p:cNvSpPr/>
          <p:nvPr/>
        </p:nvSpPr>
        <p:spPr>
          <a:xfrm>
            <a:off x="1212381" y="3057012"/>
            <a:ext cx="1640404" cy="646331"/>
          </a:xfrm>
          <a:prstGeom prst="rect">
            <a:avLst/>
          </a:prstGeom>
          <a:noFill/>
        </p:spPr>
        <p:txBody>
          <a:bodyPr wrap="square" lIns="91440" tIns="45720" rIns="91440" bIns="45720">
            <a:spAutoFit/>
          </a:bodyPr>
          <a:lstStyle/>
          <a:p>
            <a:pPr algn="ctr"/>
            <a:r>
              <a:rPr lang="fr-FR" sz="3600" b="0" cap="none" spc="0" dirty="0">
                <a:ln w="0"/>
                <a:solidFill>
                  <a:schemeClr val="bg1"/>
                </a:solidFill>
                <a:effectLst>
                  <a:outerShdw blurRad="38100" dist="19050" dir="2700000" algn="tl" rotWithShape="0">
                    <a:schemeClr val="dk1">
                      <a:alpha val="40000"/>
                    </a:schemeClr>
                  </a:outerShdw>
                </a:effectLst>
              </a:rPr>
              <a:t>Claire</a:t>
            </a:r>
          </a:p>
        </p:txBody>
      </p:sp>
      <p:pic>
        <p:nvPicPr>
          <p:cNvPr id="16" name="Image 15">
            <a:extLst>
              <a:ext uri="{FF2B5EF4-FFF2-40B4-BE49-F238E27FC236}">
                <a16:creationId xmlns:a16="http://schemas.microsoft.com/office/drawing/2014/main" id="{BF19EF58-BD8F-4909-821F-585E7BACEBF3}"/>
              </a:ext>
            </a:extLst>
          </p:cNvPr>
          <p:cNvPicPr>
            <a:picLocks noChangeAspect="1"/>
          </p:cNvPicPr>
          <p:nvPr/>
        </p:nvPicPr>
        <p:blipFill>
          <a:blip r:embed="rId4"/>
          <a:stretch>
            <a:fillRect/>
          </a:stretch>
        </p:blipFill>
        <p:spPr>
          <a:xfrm>
            <a:off x="9559173" y="-22474"/>
            <a:ext cx="3597599" cy="3079486"/>
          </a:xfrm>
          <a:prstGeom prst="rect">
            <a:avLst/>
          </a:prstGeom>
        </p:spPr>
      </p:pic>
      <p:sp>
        <p:nvSpPr>
          <p:cNvPr id="27" name="Rectangle 26">
            <a:extLst>
              <a:ext uri="{FF2B5EF4-FFF2-40B4-BE49-F238E27FC236}">
                <a16:creationId xmlns:a16="http://schemas.microsoft.com/office/drawing/2014/main" id="{D12F62CD-F197-426E-8CF0-9D10070A0B7B}"/>
              </a:ext>
            </a:extLst>
          </p:cNvPr>
          <p:cNvSpPr/>
          <p:nvPr/>
        </p:nvSpPr>
        <p:spPr>
          <a:xfrm>
            <a:off x="10024371" y="-5454"/>
            <a:ext cx="1452257" cy="584775"/>
          </a:xfrm>
          <a:prstGeom prst="rect">
            <a:avLst/>
          </a:prstGeom>
          <a:noFill/>
        </p:spPr>
        <p:txBody>
          <a:bodyPr wrap="none" lIns="91440" tIns="45720" rIns="91440" bIns="45720">
            <a:spAutoFit/>
          </a:bodyPr>
          <a:lstStyle/>
          <a:p>
            <a:pPr algn="ctr"/>
            <a:r>
              <a:rPr lang="fr-FR" sz="3200" b="0" cap="none" spc="0" dirty="0">
                <a:ln w="0"/>
                <a:solidFill>
                  <a:schemeClr val="bg1"/>
                </a:solidFill>
                <a:effectLst>
                  <a:outerShdw blurRad="38100" dist="19050" dir="2700000" algn="tl" rotWithShape="0">
                    <a:schemeClr val="dk1">
                      <a:alpha val="40000"/>
                    </a:schemeClr>
                  </a:outerShdw>
                </a:effectLst>
              </a:rPr>
              <a:t>Romain</a:t>
            </a:r>
          </a:p>
        </p:txBody>
      </p:sp>
      <p:pic>
        <p:nvPicPr>
          <p:cNvPr id="18" name="Image 17">
            <a:extLst>
              <a:ext uri="{FF2B5EF4-FFF2-40B4-BE49-F238E27FC236}">
                <a16:creationId xmlns:a16="http://schemas.microsoft.com/office/drawing/2014/main" id="{EEA33CB7-5AF8-4879-B5E0-43C5546CD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45" y="4927565"/>
            <a:ext cx="3102057" cy="2098619"/>
          </a:xfrm>
          <a:prstGeom prst="rect">
            <a:avLst/>
          </a:prstGeom>
        </p:spPr>
      </p:pic>
      <p:pic>
        <p:nvPicPr>
          <p:cNvPr id="10" name="Image 9">
            <a:extLst>
              <a:ext uri="{FF2B5EF4-FFF2-40B4-BE49-F238E27FC236}">
                <a16:creationId xmlns:a16="http://schemas.microsoft.com/office/drawing/2014/main" id="{33CF5D9E-7BF5-49EA-B9FB-6F3525E93840}"/>
              </a:ext>
            </a:extLst>
          </p:cNvPr>
          <p:cNvPicPr>
            <a:picLocks noChangeAspect="1"/>
          </p:cNvPicPr>
          <p:nvPr/>
        </p:nvPicPr>
        <p:blipFill>
          <a:blip r:embed="rId6"/>
          <a:stretch>
            <a:fillRect/>
          </a:stretch>
        </p:blipFill>
        <p:spPr>
          <a:xfrm>
            <a:off x="2593837" y="120117"/>
            <a:ext cx="2594539" cy="2807465"/>
          </a:xfrm>
          <a:prstGeom prst="rect">
            <a:avLst/>
          </a:prstGeom>
        </p:spPr>
      </p:pic>
      <p:sp>
        <p:nvSpPr>
          <p:cNvPr id="36" name="Rectangle 35">
            <a:extLst>
              <a:ext uri="{FF2B5EF4-FFF2-40B4-BE49-F238E27FC236}">
                <a16:creationId xmlns:a16="http://schemas.microsoft.com/office/drawing/2014/main" id="{D3C81448-9561-4B75-803C-41538CB0BFC6}"/>
              </a:ext>
            </a:extLst>
          </p:cNvPr>
          <p:cNvSpPr/>
          <p:nvPr/>
        </p:nvSpPr>
        <p:spPr>
          <a:xfrm>
            <a:off x="2291069" y="2403091"/>
            <a:ext cx="2237416" cy="523220"/>
          </a:xfrm>
          <a:prstGeom prst="rect">
            <a:avLst/>
          </a:prstGeom>
          <a:noFill/>
        </p:spPr>
        <p:txBody>
          <a:bodyPr wrap="square" lIns="91440" tIns="45720" rIns="91440" bIns="45720">
            <a:spAutoFit/>
          </a:bodyPr>
          <a:lstStyle/>
          <a:p>
            <a:pPr algn="ctr"/>
            <a:r>
              <a:rPr lang="fr-FR" sz="2800" b="0" cap="none" spc="0" dirty="0">
                <a:ln w="0"/>
                <a:solidFill>
                  <a:schemeClr val="bg1"/>
                </a:solidFill>
                <a:effectLst>
                  <a:outerShdw blurRad="38100" dist="19050" dir="2700000" algn="tl" rotWithShape="0">
                    <a:schemeClr val="dk1">
                      <a:alpha val="40000"/>
                    </a:schemeClr>
                  </a:outerShdw>
                </a:effectLst>
              </a:rPr>
              <a:t>Pascale</a:t>
            </a:r>
          </a:p>
        </p:txBody>
      </p:sp>
      <p:sp>
        <p:nvSpPr>
          <p:cNvPr id="32" name="Rectangle 31">
            <a:extLst>
              <a:ext uri="{FF2B5EF4-FFF2-40B4-BE49-F238E27FC236}">
                <a16:creationId xmlns:a16="http://schemas.microsoft.com/office/drawing/2014/main" id="{48085C3C-3AE8-46E8-B9F1-446E37EC089E}"/>
              </a:ext>
            </a:extLst>
          </p:cNvPr>
          <p:cNvSpPr/>
          <p:nvPr/>
        </p:nvSpPr>
        <p:spPr>
          <a:xfrm>
            <a:off x="6081602" y="6248726"/>
            <a:ext cx="1478290" cy="584775"/>
          </a:xfrm>
          <a:prstGeom prst="rect">
            <a:avLst/>
          </a:prstGeom>
          <a:noFill/>
        </p:spPr>
        <p:txBody>
          <a:bodyPr wrap="none" lIns="91440" tIns="45720" rIns="91440" bIns="45720">
            <a:spAutoFit/>
          </a:bodyPr>
          <a:lstStyle/>
          <a:p>
            <a:pPr algn="ctr"/>
            <a:r>
              <a:rPr lang="fr-FR" sz="3200" b="0" cap="none" spc="0" dirty="0" err="1">
                <a:ln w="0"/>
                <a:solidFill>
                  <a:schemeClr val="bg1"/>
                </a:solidFill>
                <a:effectLst>
                  <a:outerShdw blurRad="38100" dist="19050" dir="2700000" algn="tl" rotWithShape="0">
                    <a:schemeClr val="dk1">
                      <a:alpha val="40000"/>
                    </a:schemeClr>
                  </a:outerShdw>
                </a:effectLst>
              </a:rPr>
              <a:t>Gudula</a:t>
            </a:r>
            <a:endParaRPr lang="fr-FR" sz="3200" b="0" cap="none" spc="0" dirty="0">
              <a:ln w="0"/>
              <a:solidFill>
                <a:schemeClr val="bg1"/>
              </a:solidFill>
              <a:effectLst>
                <a:outerShdw blurRad="38100" dist="19050" dir="2700000" algn="tl" rotWithShape="0">
                  <a:schemeClr val="dk1">
                    <a:alpha val="40000"/>
                  </a:schemeClr>
                </a:outerShdw>
              </a:effectLst>
            </a:endParaRPr>
          </a:p>
        </p:txBody>
      </p:sp>
      <p:pic>
        <p:nvPicPr>
          <p:cNvPr id="5" name="Image 4">
            <a:extLst>
              <a:ext uri="{FF2B5EF4-FFF2-40B4-BE49-F238E27FC236}">
                <a16:creationId xmlns:a16="http://schemas.microsoft.com/office/drawing/2014/main" id="{9D82F618-0573-4ABB-B6A8-BBC3638BBC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2989" y="3528008"/>
            <a:ext cx="2509615" cy="3346153"/>
          </a:xfrm>
          <a:prstGeom prst="rect">
            <a:avLst/>
          </a:prstGeom>
        </p:spPr>
      </p:pic>
      <p:pic>
        <p:nvPicPr>
          <p:cNvPr id="8" name="Image 7">
            <a:extLst>
              <a:ext uri="{FF2B5EF4-FFF2-40B4-BE49-F238E27FC236}">
                <a16:creationId xmlns:a16="http://schemas.microsoft.com/office/drawing/2014/main" id="{8110EC77-9745-42D1-9740-23284C4F3E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0825" y="3470635"/>
            <a:ext cx="2356503" cy="3346153"/>
          </a:xfrm>
          <a:prstGeom prst="rect">
            <a:avLst/>
          </a:prstGeom>
        </p:spPr>
      </p:pic>
      <p:sp>
        <p:nvSpPr>
          <p:cNvPr id="22" name="Rectangle 21">
            <a:extLst>
              <a:ext uri="{FF2B5EF4-FFF2-40B4-BE49-F238E27FC236}">
                <a16:creationId xmlns:a16="http://schemas.microsoft.com/office/drawing/2014/main" id="{DC865748-30C2-4C07-A7E0-136BD738AA77}"/>
              </a:ext>
            </a:extLst>
          </p:cNvPr>
          <p:cNvSpPr/>
          <p:nvPr/>
        </p:nvSpPr>
        <p:spPr>
          <a:xfrm>
            <a:off x="4441474" y="6228742"/>
            <a:ext cx="2237416" cy="523220"/>
          </a:xfrm>
          <a:prstGeom prst="rect">
            <a:avLst/>
          </a:prstGeom>
          <a:noFill/>
        </p:spPr>
        <p:txBody>
          <a:bodyPr wrap="square" lIns="91440" tIns="45720" rIns="91440" bIns="45720">
            <a:spAutoFit/>
          </a:bodyPr>
          <a:lstStyle/>
          <a:p>
            <a:pPr algn="ctr"/>
            <a:r>
              <a:rPr lang="fr-FR" sz="2800" b="0" cap="none" spc="0" dirty="0">
                <a:ln w="0"/>
                <a:solidFill>
                  <a:schemeClr val="bg1"/>
                </a:solidFill>
                <a:effectLst>
                  <a:outerShdw blurRad="38100" dist="19050" dir="2700000" algn="tl" rotWithShape="0">
                    <a:schemeClr val="dk1">
                      <a:alpha val="40000"/>
                    </a:schemeClr>
                  </a:outerShdw>
                </a:effectLst>
              </a:rPr>
              <a:t>Gudula</a:t>
            </a:r>
          </a:p>
        </p:txBody>
      </p:sp>
      <p:sp>
        <p:nvSpPr>
          <p:cNvPr id="25" name="Rectangle 24">
            <a:extLst>
              <a:ext uri="{FF2B5EF4-FFF2-40B4-BE49-F238E27FC236}">
                <a16:creationId xmlns:a16="http://schemas.microsoft.com/office/drawing/2014/main" id="{FE26A159-9572-4600-9CE4-1047F295E0A6}"/>
              </a:ext>
            </a:extLst>
          </p:cNvPr>
          <p:cNvSpPr/>
          <p:nvPr/>
        </p:nvSpPr>
        <p:spPr>
          <a:xfrm>
            <a:off x="7040610" y="6269014"/>
            <a:ext cx="2237416" cy="523220"/>
          </a:xfrm>
          <a:prstGeom prst="rect">
            <a:avLst/>
          </a:prstGeom>
          <a:noFill/>
        </p:spPr>
        <p:txBody>
          <a:bodyPr wrap="square" lIns="91440" tIns="45720" rIns="91440" bIns="45720">
            <a:spAutoFit/>
          </a:bodyPr>
          <a:lstStyle/>
          <a:p>
            <a:pPr algn="ctr"/>
            <a:r>
              <a:rPr lang="fr-FR" sz="2800" b="0" cap="none" spc="0" dirty="0">
                <a:ln w="0"/>
                <a:solidFill>
                  <a:schemeClr val="bg1"/>
                </a:solidFill>
                <a:effectLst>
                  <a:outerShdw blurRad="38100" dist="19050" dir="2700000" algn="tl" rotWithShape="0">
                    <a:schemeClr val="dk1">
                      <a:alpha val="40000"/>
                    </a:schemeClr>
                  </a:outerShdw>
                </a:effectLst>
              </a:rPr>
              <a:t>Claudie</a:t>
            </a:r>
          </a:p>
        </p:txBody>
      </p:sp>
      <p:sp>
        <p:nvSpPr>
          <p:cNvPr id="3" name="Ellipse 2">
            <a:extLst>
              <a:ext uri="{FF2B5EF4-FFF2-40B4-BE49-F238E27FC236}">
                <a16:creationId xmlns:a16="http://schemas.microsoft.com/office/drawing/2014/main" id="{11A450CA-268E-7944-F529-B05715881B6B}"/>
              </a:ext>
            </a:extLst>
          </p:cNvPr>
          <p:cNvSpPr/>
          <p:nvPr/>
        </p:nvSpPr>
        <p:spPr>
          <a:xfrm>
            <a:off x="-161854" y="-64264"/>
            <a:ext cx="1681552" cy="6435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Romain</a:t>
            </a:r>
          </a:p>
        </p:txBody>
      </p:sp>
      <p:sp>
        <p:nvSpPr>
          <p:cNvPr id="7" name="Rectangle 6">
            <a:extLst>
              <a:ext uri="{FF2B5EF4-FFF2-40B4-BE49-F238E27FC236}">
                <a16:creationId xmlns:a16="http://schemas.microsoft.com/office/drawing/2014/main" id="{52AAF203-7931-8641-BA7F-0262FC459DC7}"/>
              </a:ext>
            </a:extLst>
          </p:cNvPr>
          <p:cNvSpPr/>
          <p:nvPr/>
        </p:nvSpPr>
        <p:spPr>
          <a:xfrm>
            <a:off x="4122808" y="2976102"/>
            <a:ext cx="44189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Collectif 2023</a:t>
            </a:r>
          </a:p>
        </p:txBody>
      </p:sp>
    </p:spTree>
    <p:extLst>
      <p:ext uri="{BB962C8B-B14F-4D97-AF65-F5344CB8AC3E}">
        <p14:creationId xmlns:p14="http://schemas.microsoft.com/office/powerpoint/2010/main" val="100977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7CC269D-6321-4D18-9A83-D2EACADB4F14}"/>
              </a:ext>
            </a:extLst>
          </p:cNvPr>
          <p:cNvSpPr txBox="1">
            <a:spLocks/>
          </p:cNvSpPr>
          <p:nvPr/>
        </p:nvSpPr>
        <p:spPr>
          <a:xfrm>
            <a:off x="2502503" y="2904067"/>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QUESTIONS REPONSES</a:t>
            </a:r>
          </a:p>
        </p:txBody>
      </p:sp>
      <p:pic>
        <p:nvPicPr>
          <p:cNvPr id="5" name="Espace réservé du contenu 4">
            <a:extLst>
              <a:ext uri="{FF2B5EF4-FFF2-40B4-BE49-F238E27FC236}">
                <a16:creationId xmlns:a16="http://schemas.microsoft.com/office/drawing/2014/main" id="{335F4E3A-F30B-4381-8B93-87B2DCD5A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Tree>
    <p:extLst>
      <p:ext uri="{BB962C8B-B14F-4D97-AF65-F5344CB8AC3E}">
        <p14:creationId xmlns:p14="http://schemas.microsoft.com/office/powerpoint/2010/main" val="2336591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marL="0" indent="0">
              <a:buNone/>
            </a:pPr>
            <a:endParaRPr lang="fr-FR" dirty="0"/>
          </a:p>
        </p:txBody>
      </p:sp>
      <p:pic>
        <p:nvPicPr>
          <p:cNvPr id="5" name="Image 4"/>
          <p:cNvPicPr>
            <a:picLocks noChangeAspect="1"/>
          </p:cNvPicPr>
          <p:nvPr/>
        </p:nvPicPr>
        <p:blipFill>
          <a:blip r:embed="rId2"/>
          <a:stretch>
            <a:fillRect/>
          </a:stretch>
        </p:blipFill>
        <p:spPr>
          <a:xfrm>
            <a:off x="130001" y="-71718"/>
            <a:ext cx="9144001" cy="6858000"/>
          </a:xfrm>
          <a:prstGeom prst="rect">
            <a:avLst/>
          </a:prstGeom>
        </p:spPr>
      </p:pic>
      <p:pic>
        <p:nvPicPr>
          <p:cNvPr id="7" name="Image 6">
            <a:extLst>
              <a:ext uri="{FF2B5EF4-FFF2-40B4-BE49-F238E27FC236}">
                <a16:creationId xmlns:a16="http://schemas.microsoft.com/office/drawing/2014/main" id="{F38C18B4-9BFE-407B-BDCC-E27B38D59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64567" cy="1136999"/>
          </a:xfrm>
          <a:prstGeom prst="rect">
            <a:avLst/>
          </a:prstGeom>
        </p:spPr>
      </p:pic>
      <p:sp>
        <p:nvSpPr>
          <p:cNvPr id="8" name="Titre 1">
            <a:extLst>
              <a:ext uri="{FF2B5EF4-FFF2-40B4-BE49-F238E27FC236}">
                <a16:creationId xmlns:a16="http://schemas.microsoft.com/office/drawing/2014/main" id="{0F901874-3FB0-47D0-9402-CB2EE56C6CF8}"/>
              </a:ext>
            </a:extLst>
          </p:cNvPr>
          <p:cNvSpPr txBox="1">
            <a:spLocks/>
          </p:cNvSpPr>
          <p:nvPr/>
        </p:nvSpPr>
        <p:spPr>
          <a:xfrm>
            <a:off x="2443369" y="379411"/>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MARAICHAGE</a:t>
            </a:r>
          </a:p>
          <a:p>
            <a:r>
              <a:rPr lang="fr-FR" dirty="0"/>
              <a:t>Avec CLEMENT et TIFFANY </a:t>
            </a:r>
          </a:p>
        </p:txBody>
      </p:sp>
    </p:spTree>
    <p:extLst>
      <p:ext uri="{BB962C8B-B14F-4D97-AF65-F5344CB8AC3E}">
        <p14:creationId xmlns:p14="http://schemas.microsoft.com/office/powerpoint/2010/main" val="576566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7CC269D-6321-4D18-9A83-D2EACADB4F14}"/>
              </a:ext>
            </a:extLst>
          </p:cNvPr>
          <p:cNvSpPr txBox="1">
            <a:spLocks/>
          </p:cNvSpPr>
          <p:nvPr/>
        </p:nvSpPr>
        <p:spPr>
          <a:xfrm>
            <a:off x="2813538" y="609600"/>
            <a:ext cx="646046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Merci à tous, et bon </a:t>
            </a:r>
            <a:r>
              <a:rPr lang="fr-FR" dirty="0" err="1"/>
              <a:t>week</a:t>
            </a:r>
            <a:r>
              <a:rPr lang="fr-FR" dirty="0"/>
              <a:t> end</a:t>
            </a:r>
          </a:p>
        </p:txBody>
      </p:sp>
      <p:pic>
        <p:nvPicPr>
          <p:cNvPr id="5" name="Espace réservé du contenu 4">
            <a:extLst>
              <a:ext uri="{FF2B5EF4-FFF2-40B4-BE49-F238E27FC236}">
                <a16:creationId xmlns:a16="http://schemas.microsoft.com/office/drawing/2014/main" id="{335F4E3A-F30B-4381-8B93-87B2DCD5A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6" name="Flèche : pentagone 5">
            <a:extLst>
              <a:ext uri="{FF2B5EF4-FFF2-40B4-BE49-F238E27FC236}">
                <a16:creationId xmlns:a16="http://schemas.microsoft.com/office/drawing/2014/main" id="{EF8DFBB2-CED6-40AA-8439-96C2FC7B02EA}"/>
              </a:ext>
            </a:extLst>
          </p:cNvPr>
          <p:cNvSpPr/>
          <p:nvPr/>
        </p:nvSpPr>
        <p:spPr>
          <a:xfrm>
            <a:off x="11205029" y="6226629"/>
            <a:ext cx="798285" cy="4934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18</a:t>
            </a:r>
          </a:p>
        </p:txBody>
      </p:sp>
      <p:pic>
        <p:nvPicPr>
          <p:cNvPr id="1026" name="Picture 2" descr="Courts Circuits n°2 - Spécial forum des associations - Septembre 2015 -  AMAPMontrouge">
            <a:extLst>
              <a:ext uri="{FF2B5EF4-FFF2-40B4-BE49-F238E27FC236}">
                <a16:creationId xmlns:a16="http://schemas.microsoft.com/office/drawing/2014/main" id="{99642028-13C5-4865-BBE3-EAD1A8EC1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999" y="1835276"/>
            <a:ext cx="4765616" cy="439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18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7CC269D-6321-4D18-9A83-D2EACADB4F14}"/>
              </a:ext>
            </a:extLst>
          </p:cNvPr>
          <p:cNvSpPr txBox="1">
            <a:spLocks/>
          </p:cNvSpPr>
          <p:nvPr/>
        </p:nvSpPr>
        <p:spPr>
          <a:xfrm>
            <a:off x="3222170" y="609600"/>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Annexes</a:t>
            </a:r>
          </a:p>
        </p:txBody>
      </p:sp>
      <p:pic>
        <p:nvPicPr>
          <p:cNvPr id="5" name="Espace réservé du contenu 4">
            <a:extLst>
              <a:ext uri="{FF2B5EF4-FFF2-40B4-BE49-F238E27FC236}">
                <a16:creationId xmlns:a16="http://schemas.microsoft.com/office/drawing/2014/main" id="{335F4E3A-F30B-4381-8B93-87B2DCD5A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6" name="Flèche : pentagone 5">
            <a:extLst>
              <a:ext uri="{FF2B5EF4-FFF2-40B4-BE49-F238E27FC236}">
                <a16:creationId xmlns:a16="http://schemas.microsoft.com/office/drawing/2014/main" id="{82E32140-FCF8-41CA-B9F5-E3D0DFB06E9E}"/>
              </a:ext>
            </a:extLst>
          </p:cNvPr>
          <p:cNvSpPr/>
          <p:nvPr/>
        </p:nvSpPr>
        <p:spPr>
          <a:xfrm>
            <a:off x="11205029" y="6226629"/>
            <a:ext cx="798285" cy="4934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22</a:t>
            </a:r>
          </a:p>
        </p:txBody>
      </p:sp>
    </p:spTree>
    <p:extLst>
      <p:ext uri="{BB962C8B-B14F-4D97-AF65-F5344CB8AC3E}">
        <p14:creationId xmlns:p14="http://schemas.microsoft.com/office/powerpoint/2010/main" val="689166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812" y="609600"/>
            <a:ext cx="7226190" cy="1320800"/>
          </a:xfrm>
        </p:spPr>
        <p:txBody>
          <a:bodyPr/>
          <a:lstStyle/>
          <a:p>
            <a:r>
              <a:rPr lang="fr-FR" dirty="0"/>
              <a:t>Les paniers</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8998817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Espace réservé du contenu 4">
            <a:extLst>
              <a:ext uri="{FF2B5EF4-FFF2-40B4-BE49-F238E27FC236}">
                <a16:creationId xmlns:a16="http://schemas.microsoft.com/office/drawing/2014/main" id="{A4CF0553-8C46-426B-AD1E-BE1E24DB1B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7" name="Flèche : pentagone 6">
            <a:extLst>
              <a:ext uri="{FF2B5EF4-FFF2-40B4-BE49-F238E27FC236}">
                <a16:creationId xmlns:a16="http://schemas.microsoft.com/office/drawing/2014/main" id="{89D8DC66-3D13-498A-ADC7-08AEC1090BE6}"/>
              </a:ext>
            </a:extLst>
          </p:cNvPr>
          <p:cNvSpPr/>
          <p:nvPr/>
        </p:nvSpPr>
        <p:spPr>
          <a:xfrm>
            <a:off x="11205029" y="6226629"/>
            <a:ext cx="798285" cy="4934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11</a:t>
            </a:r>
          </a:p>
        </p:txBody>
      </p:sp>
    </p:spTree>
    <p:extLst>
      <p:ext uri="{BB962C8B-B14F-4D97-AF65-F5344CB8AC3E}">
        <p14:creationId xmlns:p14="http://schemas.microsoft.com/office/powerpoint/2010/main" val="929019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5050" y="609600"/>
            <a:ext cx="6968952" cy="1320800"/>
          </a:xfrm>
        </p:spPr>
        <p:txBody>
          <a:bodyPr/>
          <a:lstStyle/>
          <a:p>
            <a:r>
              <a:rPr lang="fr-FR" dirty="0"/>
              <a:t>Exemples de paniers</a:t>
            </a:r>
          </a:p>
        </p:txBody>
      </p:sp>
      <p:graphicFrame>
        <p:nvGraphicFramePr>
          <p:cNvPr id="6" name="Espace réservé du contenu 5"/>
          <p:cNvGraphicFramePr>
            <a:graphicFrameLocks noGrp="1"/>
          </p:cNvGraphicFramePr>
          <p:nvPr>
            <p:ph idx="1"/>
          </p:nvPr>
        </p:nvGraphicFramePr>
        <p:xfrm>
          <a:off x="313508" y="1593668"/>
          <a:ext cx="11040292" cy="5133703"/>
        </p:xfrm>
        <a:graphic>
          <a:graphicData uri="http://schemas.openxmlformats.org/drawingml/2006/table">
            <a:tbl>
              <a:tblPr firstRow="1" bandRow="1">
                <a:tableStyleId>{5C22544A-7EE6-4342-B048-85BDC9FD1C3A}</a:tableStyleId>
              </a:tblPr>
              <a:tblGrid>
                <a:gridCol w="2760073">
                  <a:extLst>
                    <a:ext uri="{9D8B030D-6E8A-4147-A177-3AD203B41FA5}">
                      <a16:colId xmlns:a16="http://schemas.microsoft.com/office/drawing/2014/main" val="267827022"/>
                    </a:ext>
                  </a:extLst>
                </a:gridCol>
                <a:gridCol w="2760073">
                  <a:extLst>
                    <a:ext uri="{9D8B030D-6E8A-4147-A177-3AD203B41FA5}">
                      <a16:colId xmlns:a16="http://schemas.microsoft.com/office/drawing/2014/main" val="3409520022"/>
                    </a:ext>
                  </a:extLst>
                </a:gridCol>
                <a:gridCol w="2760073">
                  <a:extLst>
                    <a:ext uri="{9D8B030D-6E8A-4147-A177-3AD203B41FA5}">
                      <a16:colId xmlns:a16="http://schemas.microsoft.com/office/drawing/2014/main" val="3333398712"/>
                    </a:ext>
                  </a:extLst>
                </a:gridCol>
                <a:gridCol w="2760073">
                  <a:extLst>
                    <a:ext uri="{9D8B030D-6E8A-4147-A177-3AD203B41FA5}">
                      <a16:colId xmlns:a16="http://schemas.microsoft.com/office/drawing/2014/main" val="2552498638"/>
                    </a:ext>
                  </a:extLst>
                </a:gridCol>
              </a:tblGrid>
              <a:tr h="5133703">
                <a:tc>
                  <a:txBody>
                    <a:bodyPr/>
                    <a:lstStyle/>
                    <a:p>
                      <a:pPr algn="ctr"/>
                      <a:r>
                        <a:rPr lang="fr-FR" b="1" dirty="0">
                          <a:solidFill>
                            <a:schemeClr val="tx1"/>
                          </a:solidFill>
                        </a:rPr>
                        <a:t>FEVRIER</a:t>
                      </a:r>
                    </a:p>
                    <a:p>
                      <a:pPr algn="ctr"/>
                      <a:endParaRPr lang="fr-FR" b="1" dirty="0">
                        <a:solidFill>
                          <a:schemeClr val="tx1"/>
                        </a:solidFill>
                      </a:endParaRPr>
                    </a:p>
                    <a:p>
                      <a:pPr algn="ctr"/>
                      <a:endParaRPr lang="fr-FR" b="1" dirty="0">
                        <a:solidFill>
                          <a:schemeClr val="tx1"/>
                        </a:solidFill>
                      </a:endParaRPr>
                    </a:p>
                    <a:p>
                      <a:pPr algn="ctr"/>
                      <a:r>
                        <a:rPr lang="fr-FR" b="1" dirty="0">
                          <a:solidFill>
                            <a:schemeClr val="tx1"/>
                          </a:solidFill>
                        </a:rPr>
                        <a:t>1,5 Kg de pomme de terre carolus</a:t>
                      </a:r>
                    </a:p>
                    <a:p>
                      <a:pPr algn="ctr"/>
                      <a:r>
                        <a:rPr lang="fr-FR" b="1" dirty="0">
                          <a:solidFill>
                            <a:schemeClr val="tx1"/>
                          </a:solidFill>
                        </a:rPr>
                        <a:t>5 poireaux</a:t>
                      </a:r>
                    </a:p>
                    <a:p>
                      <a:pPr algn="ctr"/>
                      <a:r>
                        <a:rPr lang="fr-FR" b="1" dirty="0">
                          <a:solidFill>
                            <a:schemeClr val="tx1"/>
                          </a:solidFill>
                        </a:rPr>
                        <a:t>1 chou rouge</a:t>
                      </a:r>
                    </a:p>
                    <a:p>
                      <a:pPr algn="ctr"/>
                      <a:r>
                        <a:rPr lang="fr-FR" b="1" dirty="0">
                          <a:solidFill>
                            <a:schemeClr val="tx1"/>
                          </a:solidFill>
                        </a:rPr>
                        <a:t>700 g de betterave</a:t>
                      </a:r>
                    </a:p>
                    <a:p>
                      <a:pPr algn="ctr"/>
                      <a:r>
                        <a:rPr lang="fr-FR" b="1" dirty="0">
                          <a:solidFill>
                            <a:schemeClr val="tx1"/>
                          </a:solidFill>
                        </a:rPr>
                        <a:t>620 g</a:t>
                      </a:r>
                      <a:r>
                        <a:rPr lang="fr-FR" b="1" baseline="0" dirty="0">
                          <a:solidFill>
                            <a:schemeClr val="tx1"/>
                          </a:solidFill>
                        </a:rPr>
                        <a:t> </a:t>
                      </a:r>
                      <a:r>
                        <a:rPr lang="fr-FR" b="1" dirty="0">
                          <a:solidFill>
                            <a:schemeClr val="tx1"/>
                          </a:solidFill>
                        </a:rPr>
                        <a:t>d’épinards</a:t>
                      </a:r>
                    </a:p>
                    <a:p>
                      <a:pPr algn="ctr"/>
                      <a:r>
                        <a:rPr lang="fr-FR" b="1">
                          <a:solidFill>
                            <a:schemeClr val="tx1"/>
                          </a:solidFill>
                        </a:rPr>
                        <a:t>660 g de </a:t>
                      </a:r>
                      <a:r>
                        <a:rPr lang="fr-FR" b="1" dirty="0">
                          <a:solidFill>
                            <a:schemeClr val="tx1"/>
                          </a:solidFill>
                        </a:rPr>
                        <a:t>mâche</a:t>
                      </a:r>
                    </a:p>
                    <a:p>
                      <a:pPr algn="ctr"/>
                      <a:r>
                        <a:rPr lang="fr-FR" b="1" dirty="0">
                          <a:solidFill>
                            <a:schemeClr val="tx1"/>
                          </a:solidFill>
                        </a:rPr>
                        <a:t>1 pain de sucre</a:t>
                      </a:r>
                    </a:p>
                    <a:p>
                      <a:pPr algn="ctr"/>
                      <a:r>
                        <a:rPr lang="fr-FR" b="1" dirty="0">
                          <a:solidFill>
                            <a:schemeClr val="tx1"/>
                          </a:solidFill>
                        </a:rPr>
                        <a:t>980 g de carottes</a:t>
                      </a:r>
                    </a:p>
                    <a:p>
                      <a:pPr algn="ctr"/>
                      <a:r>
                        <a:rPr lang="fr-FR" b="1" dirty="0" err="1">
                          <a:solidFill>
                            <a:schemeClr val="tx1"/>
                          </a:solidFill>
                        </a:rPr>
                        <a:t>Mizuna</a:t>
                      </a:r>
                      <a:endParaRPr lang="fr-FR" b="1" dirty="0">
                        <a:solidFill>
                          <a:schemeClr val="tx1"/>
                        </a:solidFill>
                      </a:endParaRPr>
                    </a:p>
                    <a:p>
                      <a:pPr algn="ctr"/>
                      <a:r>
                        <a:rPr lang="fr-FR" b="1" dirty="0">
                          <a:solidFill>
                            <a:schemeClr val="tx1"/>
                          </a:solidFill>
                        </a:rPr>
                        <a:t>Persil</a:t>
                      </a:r>
                    </a:p>
                    <a:p>
                      <a:pPr algn="ctr"/>
                      <a:r>
                        <a:rPr lang="fr-FR" b="1" dirty="0">
                          <a:solidFill>
                            <a:schemeClr val="tx1"/>
                          </a:solidFill>
                        </a:rPr>
                        <a:t>Ail</a:t>
                      </a:r>
                    </a:p>
                    <a:p>
                      <a:endParaRPr lang="fr-FR" dirty="0"/>
                    </a:p>
                  </a:txBody>
                  <a:tcPr>
                    <a:solidFill>
                      <a:schemeClr val="accent4">
                        <a:lumMod val="60000"/>
                        <a:lumOff val="40000"/>
                      </a:schemeClr>
                    </a:solidFill>
                  </a:tcPr>
                </a:tc>
                <a:tc>
                  <a:txBody>
                    <a:bodyPr/>
                    <a:lstStyle/>
                    <a:p>
                      <a:pPr algn="ctr"/>
                      <a:r>
                        <a:rPr lang="fr-FR" dirty="0">
                          <a:solidFill>
                            <a:schemeClr val="tx1"/>
                          </a:solidFill>
                        </a:rPr>
                        <a:t>MAI </a:t>
                      </a:r>
                    </a:p>
                    <a:p>
                      <a:pPr algn="ctr"/>
                      <a:endParaRPr lang="fr-FR" dirty="0">
                        <a:solidFill>
                          <a:schemeClr val="tx1"/>
                        </a:solidFill>
                      </a:endParaRPr>
                    </a:p>
                    <a:p>
                      <a:pPr algn="ctr"/>
                      <a:endParaRPr lang="fr-FR" dirty="0">
                        <a:solidFill>
                          <a:schemeClr val="tx1"/>
                        </a:solidFill>
                      </a:endParaRPr>
                    </a:p>
                    <a:p>
                      <a:pPr algn="ctr"/>
                      <a:r>
                        <a:rPr lang="fr-FR" dirty="0">
                          <a:solidFill>
                            <a:schemeClr val="tx1"/>
                          </a:solidFill>
                        </a:rPr>
                        <a:t>1,6 kg de pommes de terre </a:t>
                      </a:r>
                      <a:r>
                        <a:rPr lang="fr-FR" dirty="0" err="1">
                          <a:solidFill>
                            <a:schemeClr val="tx1"/>
                          </a:solidFill>
                        </a:rPr>
                        <a:t>Ditta</a:t>
                      </a:r>
                      <a:endParaRPr lang="fr-FR" dirty="0">
                        <a:solidFill>
                          <a:schemeClr val="tx1"/>
                        </a:solidFill>
                      </a:endParaRPr>
                    </a:p>
                    <a:p>
                      <a:pPr algn="ctr"/>
                      <a:r>
                        <a:rPr lang="fr-FR" dirty="0">
                          <a:solidFill>
                            <a:schemeClr val="tx1"/>
                          </a:solidFill>
                        </a:rPr>
                        <a:t>1 botte oignons</a:t>
                      </a:r>
                    </a:p>
                    <a:p>
                      <a:pPr algn="ctr"/>
                      <a:r>
                        <a:rPr lang="fr-FR" dirty="0">
                          <a:solidFill>
                            <a:schemeClr val="tx1"/>
                          </a:solidFill>
                        </a:rPr>
                        <a:t>Oignons vrac</a:t>
                      </a:r>
                    </a:p>
                    <a:p>
                      <a:pPr algn="ctr"/>
                      <a:r>
                        <a:rPr lang="fr-FR" dirty="0">
                          <a:solidFill>
                            <a:schemeClr val="tx1"/>
                          </a:solidFill>
                        </a:rPr>
                        <a:t>1 chou rave</a:t>
                      </a:r>
                    </a:p>
                    <a:p>
                      <a:pPr algn="ctr"/>
                      <a:r>
                        <a:rPr lang="fr-FR" dirty="0">
                          <a:solidFill>
                            <a:schemeClr val="tx1"/>
                          </a:solidFill>
                        </a:rPr>
                        <a:t>1 batavia </a:t>
                      </a:r>
                    </a:p>
                    <a:p>
                      <a:pPr algn="ctr"/>
                      <a:r>
                        <a:rPr lang="fr-FR" dirty="0">
                          <a:solidFill>
                            <a:schemeClr val="tx1"/>
                          </a:solidFill>
                        </a:rPr>
                        <a:t>1 feuille de chêne verte</a:t>
                      </a:r>
                    </a:p>
                    <a:p>
                      <a:pPr algn="ctr"/>
                      <a:r>
                        <a:rPr lang="fr-FR" dirty="0">
                          <a:solidFill>
                            <a:schemeClr val="tx1"/>
                          </a:solidFill>
                        </a:rPr>
                        <a:t>1 feuille de chêne rouge</a:t>
                      </a:r>
                    </a:p>
                    <a:p>
                      <a:pPr algn="ctr"/>
                      <a:r>
                        <a:rPr lang="fr-FR" dirty="0">
                          <a:solidFill>
                            <a:schemeClr val="tx1"/>
                          </a:solidFill>
                        </a:rPr>
                        <a:t>980 g d’épinards</a:t>
                      </a:r>
                    </a:p>
                    <a:p>
                      <a:pPr algn="ctr"/>
                      <a:r>
                        <a:rPr lang="fr-FR" dirty="0">
                          <a:solidFill>
                            <a:schemeClr val="tx1"/>
                          </a:solidFill>
                        </a:rPr>
                        <a:t>1 botte de radis </a:t>
                      </a:r>
                    </a:p>
                    <a:p>
                      <a:pPr algn="ctr"/>
                      <a:r>
                        <a:rPr lang="fr-FR" dirty="0">
                          <a:solidFill>
                            <a:schemeClr val="tx1"/>
                          </a:solidFill>
                        </a:rPr>
                        <a:t>1 botte de navets</a:t>
                      </a:r>
                    </a:p>
                    <a:p>
                      <a:pPr algn="ctr"/>
                      <a:r>
                        <a:rPr lang="fr-FR" dirty="0">
                          <a:solidFill>
                            <a:schemeClr val="tx1"/>
                          </a:solidFill>
                        </a:rPr>
                        <a:t>Coriandre</a:t>
                      </a:r>
                    </a:p>
                    <a:p>
                      <a:endParaRPr lang="fr-FR" dirty="0"/>
                    </a:p>
                  </a:txBody>
                  <a:tcPr>
                    <a:solidFill>
                      <a:schemeClr val="accent1">
                        <a:lumMod val="60000"/>
                        <a:lumOff val="40000"/>
                      </a:schemeClr>
                    </a:solidFill>
                  </a:tcPr>
                </a:tc>
                <a:tc>
                  <a:txBody>
                    <a:bodyPr/>
                    <a:lstStyle/>
                    <a:p>
                      <a:pPr algn="ctr"/>
                      <a:r>
                        <a:rPr lang="fr-FR" dirty="0">
                          <a:solidFill>
                            <a:schemeClr val="tx1"/>
                          </a:solidFill>
                        </a:rPr>
                        <a:t>SEPTEMBRE</a:t>
                      </a:r>
                    </a:p>
                    <a:p>
                      <a:pPr marL="0" indent="0" algn="ctr">
                        <a:buNone/>
                      </a:pPr>
                      <a:endParaRPr lang="fr-FR" dirty="0">
                        <a:solidFill>
                          <a:schemeClr val="tx1"/>
                        </a:solidFill>
                      </a:endParaRPr>
                    </a:p>
                    <a:p>
                      <a:pPr marL="0" indent="0" algn="ctr">
                        <a:buNone/>
                      </a:pPr>
                      <a:endParaRPr lang="fr-FR" dirty="0">
                        <a:solidFill>
                          <a:schemeClr val="tx1"/>
                        </a:solidFill>
                      </a:endParaRPr>
                    </a:p>
                    <a:p>
                      <a:pPr algn="ctr"/>
                      <a:r>
                        <a:rPr lang="fr-FR" dirty="0">
                          <a:solidFill>
                            <a:schemeClr val="tx1"/>
                          </a:solidFill>
                        </a:rPr>
                        <a:t>2,7 kg de tomates</a:t>
                      </a:r>
                    </a:p>
                    <a:p>
                      <a:pPr algn="ctr"/>
                      <a:r>
                        <a:rPr lang="fr-FR" dirty="0">
                          <a:solidFill>
                            <a:schemeClr val="tx1"/>
                          </a:solidFill>
                        </a:rPr>
                        <a:t>1,5 kg de pommes de terre Osiris</a:t>
                      </a:r>
                    </a:p>
                    <a:p>
                      <a:pPr algn="ctr"/>
                      <a:r>
                        <a:rPr lang="fr-FR" dirty="0">
                          <a:solidFill>
                            <a:schemeClr val="tx1"/>
                          </a:solidFill>
                        </a:rPr>
                        <a:t>1 chou pommé ou brocolis</a:t>
                      </a:r>
                    </a:p>
                    <a:p>
                      <a:pPr algn="ctr"/>
                      <a:r>
                        <a:rPr lang="fr-FR" dirty="0">
                          <a:solidFill>
                            <a:schemeClr val="tx1"/>
                          </a:solidFill>
                        </a:rPr>
                        <a:t>2 courgettes</a:t>
                      </a:r>
                    </a:p>
                    <a:p>
                      <a:pPr algn="ctr"/>
                      <a:r>
                        <a:rPr lang="fr-FR" dirty="0">
                          <a:solidFill>
                            <a:schemeClr val="tx1"/>
                          </a:solidFill>
                        </a:rPr>
                        <a:t>2 concombres</a:t>
                      </a:r>
                    </a:p>
                    <a:p>
                      <a:pPr algn="ctr"/>
                      <a:r>
                        <a:rPr lang="fr-FR" dirty="0">
                          <a:solidFill>
                            <a:schemeClr val="tx1"/>
                          </a:solidFill>
                        </a:rPr>
                        <a:t>2 melons</a:t>
                      </a:r>
                    </a:p>
                    <a:p>
                      <a:pPr algn="ctr"/>
                      <a:r>
                        <a:rPr lang="fr-FR" dirty="0">
                          <a:solidFill>
                            <a:schemeClr val="tx1"/>
                          </a:solidFill>
                        </a:rPr>
                        <a:t>1 salade</a:t>
                      </a:r>
                    </a:p>
                    <a:p>
                      <a:pPr algn="ctr"/>
                      <a:r>
                        <a:rPr lang="fr-FR" dirty="0">
                          <a:solidFill>
                            <a:schemeClr val="tx1"/>
                          </a:solidFill>
                        </a:rPr>
                        <a:t>Ail</a:t>
                      </a:r>
                    </a:p>
                    <a:p>
                      <a:pPr algn="ctr"/>
                      <a:r>
                        <a:rPr lang="fr-FR" dirty="0">
                          <a:solidFill>
                            <a:schemeClr val="tx1"/>
                          </a:solidFill>
                        </a:rPr>
                        <a:t>Piment séché</a:t>
                      </a:r>
                    </a:p>
                    <a:p>
                      <a:pPr algn="ctr"/>
                      <a:r>
                        <a:rPr lang="fr-FR" dirty="0">
                          <a:solidFill>
                            <a:schemeClr val="tx1"/>
                          </a:solidFill>
                        </a:rPr>
                        <a:t>1 botte de carottes rondes</a:t>
                      </a:r>
                    </a:p>
                    <a:p>
                      <a:endParaRPr lang="fr-FR" dirty="0"/>
                    </a:p>
                  </a:txBody>
                  <a:tcPr>
                    <a:solidFill>
                      <a:schemeClr val="accent6">
                        <a:lumMod val="60000"/>
                        <a:lumOff val="40000"/>
                      </a:schemeClr>
                    </a:solidFill>
                  </a:tcPr>
                </a:tc>
                <a:tc>
                  <a:txBody>
                    <a:bodyPr/>
                    <a:lstStyle/>
                    <a:p>
                      <a:pPr algn="ctr"/>
                      <a:r>
                        <a:rPr lang="fr-FR" dirty="0">
                          <a:solidFill>
                            <a:schemeClr val="tx1"/>
                          </a:solidFill>
                        </a:rPr>
                        <a:t>DECEMBRE</a:t>
                      </a:r>
                    </a:p>
                    <a:p>
                      <a:pPr algn="ctr"/>
                      <a:endParaRPr lang="fr-FR" dirty="0">
                        <a:solidFill>
                          <a:schemeClr val="tx1"/>
                        </a:solidFill>
                      </a:endParaRPr>
                    </a:p>
                    <a:p>
                      <a:pPr algn="ctr"/>
                      <a:endParaRPr lang="fr-FR" dirty="0">
                        <a:solidFill>
                          <a:schemeClr val="tx1"/>
                        </a:solidFill>
                      </a:endParaRPr>
                    </a:p>
                    <a:p>
                      <a:pPr algn="ctr"/>
                      <a:r>
                        <a:rPr lang="fr-FR" sz="1800" b="1" kern="1200" dirty="0">
                          <a:solidFill>
                            <a:schemeClr val="tx1"/>
                          </a:solidFill>
                          <a:effectLst/>
                          <a:latin typeface="+mn-lt"/>
                          <a:ea typeface="+mn-ea"/>
                          <a:cs typeface="+mn-cs"/>
                        </a:rPr>
                        <a:t>1,3 kg de pommes de terre </a:t>
                      </a:r>
                      <a:r>
                        <a:rPr lang="fr-FR" sz="1800" b="1" kern="1200" dirty="0" err="1">
                          <a:solidFill>
                            <a:schemeClr val="tx1"/>
                          </a:solidFill>
                          <a:effectLst/>
                          <a:latin typeface="+mn-lt"/>
                          <a:ea typeface="+mn-ea"/>
                          <a:cs typeface="+mn-cs"/>
                        </a:rPr>
                        <a:t>Agria</a:t>
                      </a:r>
                      <a:endParaRPr lang="fr-FR" sz="1800" b="1" kern="1200" dirty="0">
                        <a:solidFill>
                          <a:schemeClr val="tx1"/>
                        </a:solidFill>
                        <a:effectLst/>
                        <a:latin typeface="+mn-lt"/>
                        <a:ea typeface="+mn-ea"/>
                        <a:cs typeface="+mn-cs"/>
                      </a:endParaRPr>
                    </a:p>
                    <a:p>
                      <a:pPr algn="ctr"/>
                      <a:r>
                        <a:rPr lang="fr-FR" sz="1800" b="1" kern="1200" dirty="0">
                          <a:solidFill>
                            <a:schemeClr val="tx1"/>
                          </a:solidFill>
                          <a:effectLst/>
                          <a:latin typeface="+mn-lt"/>
                          <a:ea typeface="+mn-ea"/>
                          <a:cs typeface="+mn-cs"/>
                        </a:rPr>
                        <a:t>650 g de betteraves</a:t>
                      </a:r>
                    </a:p>
                    <a:p>
                      <a:pPr algn="ctr"/>
                      <a:r>
                        <a:rPr lang="fr-FR" sz="1800" b="1" kern="1200" dirty="0">
                          <a:solidFill>
                            <a:schemeClr val="tx1"/>
                          </a:solidFill>
                          <a:effectLst/>
                          <a:latin typeface="+mn-lt"/>
                          <a:ea typeface="+mn-ea"/>
                          <a:cs typeface="+mn-cs"/>
                        </a:rPr>
                        <a:t>1 kg de carottes</a:t>
                      </a:r>
                    </a:p>
                    <a:p>
                      <a:pPr algn="ctr"/>
                      <a:r>
                        <a:rPr lang="fr-FR" sz="1800" b="1" kern="1200" dirty="0">
                          <a:solidFill>
                            <a:schemeClr val="tx1"/>
                          </a:solidFill>
                          <a:effectLst/>
                          <a:latin typeface="+mn-lt"/>
                          <a:ea typeface="+mn-ea"/>
                          <a:cs typeface="+mn-cs"/>
                        </a:rPr>
                        <a:t>250g de mâche</a:t>
                      </a:r>
                    </a:p>
                    <a:p>
                      <a:pPr algn="ctr"/>
                      <a:r>
                        <a:rPr lang="fr-FR" sz="1800" b="1" kern="1200" dirty="0">
                          <a:solidFill>
                            <a:schemeClr val="tx1"/>
                          </a:solidFill>
                          <a:effectLst/>
                          <a:latin typeface="+mn-lt"/>
                          <a:ea typeface="+mn-ea"/>
                          <a:cs typeface="+mn-cs"/>
                        </a:rPr>
                        <a:t>4 poireaux</a:t>
                      </a:r>
                    </a:p>
                    <a:p>
                      <a:pPr algn="ctr"/>
                      <a:r>
                        <a:rPr lang="fr-FR" sz="1800" b="1" kern="1200" dirty="0">
                          <a:solidFill>
                            <a:schemeClr val="tx1"/>
                          </a:solidFill>
                          <a:effectLst/>
                          <a:latin typeface="+mn-lt"/>
                          <a:ea typeface="+mn-ea"/>
                          <a:cs typeface="+mn-cs"/>
                        </a:rPr>
                        <a:t>1 part de courge</a:t>
                      </a:r>
                    </a:p>
                    <a:p>
                      <a:pPr algn="ctr"/>
                      <a:r>
                        <a:rPr lang="fr-FR" sz="1800" b="1" kern="1200" dirty="0">
                          <a:solidFill>
                            <a:schemeClr val="tx1"/>
                          </a:solidFill>
                          <a:effectLst/>
                          <a:latin typeface="+mn-lt"/>
                          <a:ea typeface="+mn-ea"/>
                          <a:cs typeface="+mn-cs"/>
                        </a:rPr>
                        <a:t>1 pourpier</a:t>
                      </a:r>
                    </a:p>
                    <a:p>
                      <a:pPr algn="ctr"/>
                      <a:r>
                        <a:rPr lang="fr-FR" sz="1800" b="1" kern="1200" dirty="0">
                          <a:solidFill>
                            <a:schemeClr val="tx1"/>
                          </a:solidFill>
                          <a:effectLst/>
                          <a:latin typeface="+mn-lt"/>
                          <a:ea typeface="+mn-ea"/>
                          <a:cs typeface="+mn-cs"/>
                        </a:rPr>
                        <a:t>1 salade</a:t>
                      </a:r>
                    </a:p>
                    <a:p>
                      <a:pPr algn="ctr"/>
                      <a:r>
                        <a:rPr lang="fr-FR" sz="1800" b="1" kern="1200" dirty="0">
                          <a:solidFill>
                            <a:schemeClr val="tx1"/>
                          </a:solidFill>
                          <a:effectLst/>
                          <a:latin typeface="+mn-lt"/>
                          <a:ea typeface="+mn-ea"/>
                          <a:cs typeface="+mn-cs"/>
                        </a:rPr>
                        <a:t>Ail, oignons ou échalote</a:t>
                      </a:r>
                    </a:p>
                    <a:p>
                      <a:pPr algn="ctr"/>
                      <a:r>
                        <a:rPr lang="fr-FR" sz="1800" b="1" kern="1200" dirty="0">
                          <a:solidFill>
                            <a:schemeClr val="tx1"/>
                          </a:solidFill>
                          <a:effectLst/>
                          <a:latin typeface="+mn-lt"/>
                          <a:ea typeface="+mn-ea"/>
                          <a:cs typeface="+mn-cs"/>
                        </a:rPr>
                        <a:t>Thym</a:t>
                      </a:r>
                    </a:p>
                    <a:p>
                      <a:pPr algn="ctr"/>
                      <a:r>
                        <a:rPr lang="fr-FR" sz="1800" b="1" kern="1200" dirty="0">
                          <a:solidFill>
                            <a:schemeClr val="tx1"/>
                          </a:solidFill>
                          <a:effectLst/>
                          <a:latin typeface="+mn-lt"/>
                          <a:ea typeface="+mn-ea"/>
                          <a:cs typeface="+mn-cs"/>
                        </a:rPr>
                        <a:t>Sauge</a:t>
                      </a:r>
                    </a:p>
                    <a:p>
                      <a:endParaRPr lang="fr-FR" dirty="0"/>
                    </a:p>
                  </a:txBody>
                  <a:tcPr>
                    <a:solidFill>
                      <a:schemeClr val="accent2">
                        <a:lumMod val="60000"/>
                        <a:lumOff val="40000"/>
                      </a:schemeClr>
                    </a:solidFill>
                  </a:tcPr>
                </a:tc>
                <a:extLst>
                  <a:ext uri="{0D108BD9-81ED-4DB2-BD59-A6C34878D82A}">
                    <a16:rowId xmlns:a16="http://schemas.microsoft.com/office/drawing/2014/main" val="3554840395"/>
                  </a:ext>
                </a:extLst>
              </a:tr>
            </a:tbl>
          </a:graphicData>
        </a:graphic>
      </p:graphicFrame>
      <p:pic>
        <p:nvPicPr>
          <p:cNvPr id="5" name="Espace réservé du contenu 4">
            <a:extLst>
              <a:ext uri="{FF2B5EF4-FFF2-40B4-BE49-F238E27FC236}">
                <a16:creationId xmlns:a16="http://schemas.microsoft.com/office/drawing/2014/main" id="{F567F5C6-272D-406B-874C-2EFED0EA5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8" name="Flèche : pentagone 7">
            <a:extLst>
              <a:ext uri="{FF2B5EF4-FFF2-40B4-BE49-F238E27FC236}">
                <a16:creationId xmlns:a16="http://schemas.microsoft.com/office/drawing/2014/main" id="{339403B4-0BEC-4FBA-BB8F-5E74476D94B2}"/>
              </a:ext>
            </a:extLst>
          </p:cNvPr>
          <p:cNvSpPr/>
          <p:nvPr/>
        </p:nvSpPr>
        <p:spPr>
          <a:xfrm>
            <a:off x="11205029" y="6226629"/>
            <a:ext cx="798285" cy="4934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13</a:t>
            </a:r>
          </a:p>
        </p:txBody>
      </p:sp>
    </p:spTree>
    <p:extLst>
      <p:ext uri="{BB962C8B-B14F-4D97-AF65-F5344CB8AC3E}">
        <p14:creationId xmlns:p14="http://schemas.microsoft.com/office/powerpoint/2010/main" val="3275336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00300" y="609600"/>
            <a:ext cx="6873702" cy="1320800"/>
          </a:xfrm>
        </p:spPr>
        <p:txBody>
          <a:bodyPr/>
          <a:lstStyle/>
          <a:p>
            <a:r>
              <a:rPr lang="fr-FR" dirty="0"/>
              <a:t>Les infos pratiques</a:t>
            </a:r>
          </a:p>
        </p:txBody>
      </p:sp>
      <p:sp>
        <p:nvSpPr>
          <p:cNvPr id="3" name="Espace réservé du contenu 2"/>
          <p:cNvSpPr>
            <a:spLocks noGrp="1"/>
          </p:cNvSpPr>
          <p:nvPr>
            <p:ph idx="1"/>
          </p:nvPr>
        </p:nvSpPr>
        <p:spPr/>
        <p:txBody>
          <a:bodyPr/>
          <a:lstStyle/>
          <a:p>
            <a:pPr marL="0" indent="0">
              <a:buNone/>
            </a:pPr>
            <a:r>
              <a:rPr lang="fr-FR" dirty="0">
                <a:latin typeface="+mj-lt"/>
              </a:rPr>
              <a:t>Distribution Les vestiaires du foot à L’</a:t>
            </a:r>
            <a:r>
              <a:rPr lang="fr-FR" dirty="0" err="1">
                <a:latin typeface="+mj-lt"/>
              </a:rPr>
              <a:t>Auberderie</a:t>
            </a:r>
            <a:endParaRPr lang="fr-FR" dirty="0">
              <a:latin typeface="+mj-lt"/>
            </a:endParaRPr>
          </a:p>
          <a:p>
            <a:pPr marL="0" indent="0">
              <a:buNone/>
            </a:pPr>
            <a:r>
              <a:rPr lang="fr-FR" dirty="0">
                <a:latin typeface="+mj-lt"/>
              </a:rPr>
              <a:t>Vendredi </a:t>
            </a:r>
          </a:p>
          <a:p>
            <a:pPr marL="0" indent="0">
              <a:buNone/>
            </a:pPr>
            <a:r>
              <a:rPr lang="fr-FR" dirty="0">
                <a:latin typeface="+mj-lt"/>
              </a:rPr>
              <a:t>18H00 – 19H30</a:t>
            </a:r>
          </a:p>
          <a:p>
            <a:endParaRPr lang="fr-FR" dirty="0">
              <a:latin typeface="+mj-lt"/>
            </a:endParaRPr>
          </a:p>
          <a:p>
            <a:pPr marL="0" indent="0">
              <a:buNone/>
            </a:pPr>
            <a:r>
              <a:rPr lang="fr-FR" dirty="0">
                <a:latin typeface="+mj-lt"/>
              </a:rPr>
              <a:t>Participer à 4 distributions par an</a:t>
            </a:r>
          </a:p>
          <a:p>
            <a:pPr marL="0" indent="0">
              <a:buNone/>
            </a:pPr>
            <a:endParaRPr lang="fr-FR" dirty="0">
              <a:latin typeface="+mj-lt"/>
            </a:endParaRPr>
          </a:p>
          <a:p>
            <a:pPr marL="0" indent="0">
              <a:buNone/>
            </a:pPr>
            <a:r>
              <a:rPr lang="fr-FR" dirty="0">
                <a:latin typeface="+mj-lt"/>
              </a:rPr>
              <a:t>Mise en place d’une bourse d’échange des paniers</a:t>
            </a:r>
          </a:p>
          <a:p>
            <a:endParaRPr lang="fr-FR" dirty="0"/>
          </a:p>
          <a:p>
            <a:endParaRPr lang="fr-FR" dirty="0"/>
          </a:p>
        </p:txBody>
      </p:sp>
      <p:pic>
        <p:nvPicPr>
          <p:cNvPr id="5" name="Espace réservé du contenu 4">
            <a:extLst>
              <a:ext uri="{FF2B5EF4-FFF2-40B4-BE49-F238E27FC236}">
                <a16:creationId xmlns:a16="http://schemas.microsoft.com/office/drawing/2014/main" id="{AADC0442-CB86-48BD-9AAC-8288A9015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6" name="Flèche : pentagone 5">
            <a:extLst>
              <a:ext uri="{FF2B5EF4-FFF2-40B4-BE49-F238E27FC236}">
                <a16:creationId xmlns:a16="http://schemas.microsoft.com/office/drawing/2014/main" id="{FF34D2D3-7F37-4B25-933B-22A07D38CD00}"/>
              </a:ext>
            </a:extLst>
          </p:cNvPr>
          <p:cNvSpPr/>
          <p:nvPr/>
        </p:nvSpPr>
        <p:spPr>
          <a:xfrm>
            <a:off x="11205029" y="6226629"/>
            <a:ext cx="798285" cy="4934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15</a:t>
            </a:r>
          </a:p>
        </p:txBody>
      </p:sp>
    </p:spTree>
    <p:extLst>
      <p:ext uri="{BB962C8B-B14F-4D97-AF65-F5344CB8AC3E}">
        <p14:creationId xmlns:p14="http://schemas.microsoft.com/office/powerpoint/2010/main" val="17379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7CC269D-6321-4D18-9A83-D2EACADB4F14}"/>
              </a:ext>
            </a:extLst>
          </p:cNvPr>
          <p:cNvSpPr txBox="1">
            <a:spLocks/>
          </p:cNvSpPr>
          <p:nvPr/>
        </p:nvSpPr>
        <p:spPr>
          <a:xfrm>
            <a:off x="3079749" y="400050"/>
            <a:ext cx="680720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letangauxpetitsoignons.org</a:t>
            </a:r>
          </a:p>
        </p:txBody>
      </p:sp>
      <p:pic>
        <p:nvPicPr>
          <p:cNvPr id="5" name="Espace réservé du contenu 4">
            <a:extLst>
              <a:ext uri="{FF2B5EF4-FFF2-40B4-BE49-F238E27FC236}">
                <a16:creationId xmlns:a16="http://schemas.microsoft.com/office/drawing/2014/main" id="{335F4E3A-F30B-4381-8B93-87B2DCD5A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2" name="Image 1">
            <a:extLst>
              <a:ext uri="{FF2B5EF4-FFF2-40B4-BE49-F238E27FC236}">
                <a16:creationId xmlns:a16="http://schemas.microsoft.com/office/drawing/2014/main" id="{9670DFDD-7F5E-4118-A9BF-3B8B0F4F8444}"/>
              </a:ext>
            </a:extLst>
          </p:cNvPr>
          <p:cNvPicPr>
            <a:picLocks noChangeAspect="1"/>
          </p:cNvPicPr>
          <p:nvPr/>
        </p:nvPicPr>
        <p:blipFill>
          <a:blip r:embed="rId3"/>
          <a:stretch>
            <a:fillRect/>
          </a:stretch>
        </p:blipFill>
        <p:spPr>
          <a:xfrm>
            <a:off x="1695450" y="1477055"/>
            <a:ext cx="8191500" cy="5210175"/>
          </a:xfrm>
          <a:prstGeom prst="rect">
            <a:avLst/>
          </a:prstGeom>
        </p:spPr>
      </p:pic>
      <p:sp>
        <p:nvSpPr>
          <p:cNvPr id="6" name="Flèche : pentagone 5">
            <a:extLst>
              <a:ext uri="{FF2B5EF4-FFF2-40B4-BE49-F238E27FC236}">
                <a16:creationId xmlns:a16="http://schemas.microsoft.com/office/drawing/2014/main" id="{14699D1F-D9C5-4DC4-84CF-4C64EB775632}"/>
              </a:ext>
            </a:extLst>
          </p:cNvPr>
          <p:cNvSpPr/>
          <p:nvPr/>
        </p:nvSpPr>
        <p:spPr>
          <a:xfrm>
            <a:off x="11205029" y="6226629"/>
            <a:ext cx="798285" cy="4934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20</a:t>
            </a:r>
          </a:p>
        </p:txBody>
      </p:sp>
    </p:spTree>
    <p:extLst>
      <p:ext uri="{BB962C8B-B14F-4D97-AF65-F5344CB8AC3E}">
        <p14:creationId xmlns:p14="http://schemas.microsoft.com/office/powerpoint/2010/main" val="1679923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D8A1BA0-4D22-42D1-A30E-7C0A73768900}"/>
              </a:ext>
            </a:extLst>
          </p:cNvPr>
          <p:cNvSpPr txBox="1">
            <a:spLocks/>
          </p:cNvSpPr>
          <p:nvPr/>
        </p:nvSpPr>
        <p:spPr>
          <a:xfrm>
            <a:off x="3222170" y="609600"/>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La charte</a:t>
            </a:r>
          </a:p>
        </p:txBody>
      </p:sp>
      <p:pic>
        <p:nvPicPr>
          <p:cNvPr id="5" name="Espace réservé du contenu 4">
            <a:extLst>
              <a:ext uri="{FF2B5EF4-FFF2-40B4-BE49-F238E27FC236}">
                <a16:creationId xmlns:a16="http://schemas.microsoft.com/office/drawing/2014/main" id="{FDA03F38-4A1E-48DB-9E07-6F93AC93A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6" name="Média en ligne 5" title="La Charte des AMAP en 10 Mots">
            <a:hlinkClick r:id="" action="ppaction://media"/>
            <a:extLst>
              <a:ext uri="{FF2B5EF4-FFF2-40B4-BE49-F238E27FC236}">
                <a16:creationId xmlns:a16="http://schemas.microsoft.com/office/drawing/2014/main" id="{A101F881-1CE9-4B63-997B-E918B40D2261}"/>
              </a:ext>
            </a:extLst>
          </p:cNvPr>
          <p:cNvPicPr>
            <a:picLocks noRot="1" noChangeAspect="1"/>
          </p:cNvPicPr>
          <p:nvPr>
            <a:videoFile r:link="rId1"/>
          </p:nvPr>
        </p:nvPicPr>
        <p:blipFill>
          <a:blip r:embed="rId4"/>
          <a:stretch>
            <a:fillRect/>
          </a:stretch>
        </p:blipFill>
        <p:spPr>
          <a:xfrm>
            <a:off x="1204685" y="1453242"/>
            <a:ext cx="9144000" cy="5143500"/>
          </a:xfrm>
          <a:prstGeom prst="rect">
            <a:avLst/>
          </a:prstGeom>
        </p:spPr>
      </p:pic>
    </p:spTree>
    <p:extLst>
      <p:ext uri="{BB962C8B-B14F-4D97-AF65-F5344CB8AC3E}">
        <p14:creationId xmlns:p14="http://schemas.microsoft.com/office/powerpoint/2010/main" val="42169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DED32A-945E-4DDA-B9FF-7F3A965C682A}"/>
              </a:ext>
            </a:extLst>
          </p:cNvPr>
          <p:cNvSpPr>
            <a:spLocks noGrp="1"/>
          </p:cNvSpPr>
          <p:nvPr>
            <p:ph idx="1"/>
          </p:nvPr>
        </p:nvSpPr>
        <p:spPr>
          <a:xfrm>
            <a:off x="677332" y="1930400"/>
            <a:ext cx="8974667" cy="4093029"/>
          </a:xfrm>
        </p:spPr>
        <p:txBody>
          <a:bodyPr>
            <a:normAutofit fontScale="92500" lnSpcReduction="20000"/>
          </a:bodyPr>
          <a:lstStyle/>
          <a:p>
            <a:r>
              <a:rPr lang="fr-FR" sz="2400" dirty="0">
                <a:solidFill>
                  <a:srgbClr val="26282A"/>
                </a:solidFill>
                <a:effectLst/>
                <a:latin typeface="New serif"/>
                <a:ea typeface="Calibri" panose="020F0502020204030204" pitchFamily="34" charset="0"/>
                <a:cs typeface="Helvetica" panose="020B0604020202020204" pitchFamily="34" charset="0"/>
              </a:rPr>
              <a:t>Les principes fondamentaux de la Charte des </a:t>
            </a:r>
            <a:r>
              <a:rPr lang="fr-FR" sz="2400" dirty="0" err="1">
                <a:solidFill>
                  <a:srgbClr val="26282A"/>
                </a:solidFill>
                <a:effectLst/>
                <a:latin typeface="New serif"/>
                <a:ea typeface="Calibri" panose="020F0502020204030204" pitchFamily="34" charset="0"/>
                <a:cs typeface="Helvetica" panose="020B0604020202020204" pitchFamily="34" charset="0"/>
              </a:rPr>
              <a:t>AMAPs</a:t>
            </a:r>
            <a:r>
              <a:rPr lang="fr-FR" sz="2400" dirty="0">
                <a:solidFill>
                  <a:srgbClr val="26282A"/>
                </a:solidFill>
                <a:effectLst/>
                <a:latin typeface="New serif"/>
                <a:ea typeface="Calibri" panose="020F0502020204030204" pitchFamily="34" charset="0"/>
                <a:cs typeface="Helvetica" panose="020B0604020202020204" pitchFamily="34" charset="0"/>
              </a:rPr>
              <a:t>, et les engagements qui en découlent sur les plans économique, éthique et social sont le socle de base de notre projet </a:t>
            </a:r>
            <a:r>
              <a:rPr lang="fr-FR" sz="2400" b="1" dirty="0">
                <a:solidFill>
                  <a:srgbClr val="26282A"/>
                </a:solidFill>
                <a:effectLst/>
                <a:latin typeface="New serif"/>
                <a:ea typeface="Calibri" panose="020F0502020204030204" pitchFamily="34" charset="0"/>
                <a:cs typeface="Helvetica" panose="020B0604020202020204" pitchFamily="34" charset="0"/>
              </a:rPr>
              <a:t>l’Etang Aux Petits Oignons</a:t>
            </a:r>
            <a:r>
              <a:rPr lang="fr-FR" sz="2400" dirty="0">
                <a:solidFill>
                  <a:srgbClr val="26282A"/>
                </a:solidFill>
                <a:effectLst/>
                <a:latin typeface="New serif"/>
                <a:ea typeface="Calibri" panose="020F0502020204030204" pitchFamily="34" charset="0"/>
                <a:cs typeface="Helvetica" panose="020B0604020202020204" pitchFamily="34" charset="0"/>
              </a:rPr>
              <a:t>.</a:t>
            </a:r>
            <a:r>
              <a:rPr lang="fr-FR" sz="2400" dirty="0">
                <a:latin typeface="Calibri" panose="020F0502020204030204" pitchFamily="34" charset="0"/>
                <a:ea typeface="Calibri" panose="020F0502020204030204" pitchFamily="34" charset="0"/>
              </a:rPr>
              <a:t> </a:t>
            </a:r>
            <a:r>
              <a:rPr lang="fr-FR" sz="2400" dirty="0">
                <a:solidFill>
                  <a:srgbClr val="26282A"/>
                </a:solidFill>
                <a:effectLst/>
                <a:latin typeface="New serif"/>
                <a:ea typeface="Calibri" panose="020F0502020204030204" pitchFamily="34" charset="0"/>
                <a:cs typeface="Helvetica" panose="020B0604020202020204" pitchFamily="34" charset="0"/>
              </a:rPr>
              <a:t>Notre groupe est également très attaché à la cohérence des choix que nous posons, et à leurs impacts sur tous les aspects de notre quotidien, et de la vie de notre commune.</a:t>
            </a:r>
            <a:endParaRPr lang="fr-FR" sz="2400" dirty="0">
              <a:effectLst/>
              <a:latin typeface="Calibri" panose="020F0502020204030204" pitchFamily="34" charset="0"/>
              <a:ea typeface="Calibri" panose="020F0502020204030204" pitchFamily="34" charset="0"/>
            </a:endParaRPr>
          </a:p>
          <a:p>
            <a:pPr lvl="1"/>
            <a:r>
              <a:rPr lang="fr-FR" sz="2000" dirty="0">
                <a:solidFill>
                  <a:srgbClr val="26282A"/>
                </a:solidFill>
                <a:effectLst/>
                <a:latin typeface="New serif"/>
                <a:ea typeface="Calibri" panose="020F0502020204030204" pitchFamily="34" charset="0"/>
                <a:cs typeface="Helvetica" panose="020B0604020202020204" pitchFamily="34" charset="0"/>
              </a:rPr>
              <a:t>Avec notre producteur maraîcher Clément </a:t>
            </a:r>
            <a:r>
              <a:rPr lang="fr-FR" sz="2000" dirty="0" err="1">
                <a:solidFill>
                  <a:srgbClr val="26282A"/>
                </a:solidFill>
                <a:effectLst/>
                <a:latin typeface="New serif"/>
                <a:ea typeface="Calibri" panose="020F0502020204030204" pitchFamily="34" charset="0"/>
                <a:cs typeface="Helvetica" panose="020B0604020202020204" pitchFamily="34" charset="0"/>
              </a:rPr>
              <a:t>Benil</a:t>
            </a:r>
            <a:r>
              <a:rPr lang="fr-FR" sz="2000" dirty="0">
                <a:solidFill>
                  <a:srgbClr val="26282A"/>
                </a:solidFill>
                <a:effectLst/>
                <a:latin typeface="New serif"/>
                <a:ea typeface="Calibri" panose="020F0502020204030204" pitchFamily="34" charset="0"/>
                <a:cs typeface="Helvetica" panose="020B0604020202020204" pitchFamily="34" charset="0"/>
              </a:rPr>
              <a:t>, nous faisons le choix d’une agriculture locale et nourricière, qui maintient et améliore la santé des sols, des écosystèmes et des personnes, et qui s’appuie sur des processus écologiques, sur la biodiversité, et sur des cycles adaptés à nos conditions locales.</a:t>
            </a:r>
          </a:p>
          <a:p>
            <a:pPr lvl="1"/>
            <a:r>
              <a:rPr lang="fr-FR" sz="2000" dirty="0">
                <a:solidFill>
                  <a:srgbClr val="26282A"/>
                </a:solidFill>
                <a:latin typeface="New serif"/>
                <a:cs typeface="Helvetica" panose="020B0604020202020204" pitchFamily="34" charset="0"/>
              </a:rPr>
              <a:t>Avec tous nos adhérents, nous chercherons à privilégier les relations de proximité et de solidarité avec nos producteurs, fondées sur la confiance, le respect, la promotion des échanges ; le partage, la convivialité et l’entraide ; et la contribution au dynamisme de notre commune.</a:t>
            </a:r>
          </a:p>
          <a:p>
            <a:pPr lvl="1"/>
            <a:endParaRPr lang="fr-FR" sz="2000" dirty="0"/>
          </a:p>
        </p:txBody>
      </p:sp>
      <p:sp>
        <p:nvSpPr>
          <p:cNvPr id="4" name="Titre 1">
            <a:extLst>
              <a:ext uri="{FF2B5EF4-FFF2-40B4-BE49-F238E27FC236}">
                <a16:creationId xmlns:a16="http://schemas.microsoft.com/office/drawing/2014/main" id="{F8421D57-6BA1-4932-A423-CF58904CF75B}"/>
              </a:ext>
            </a:extLst>
          </p:cNvPr>
          <p:cNvSpPr txBox="1">
            <a:spLocks/>
          </p:cNvSpPr>
          <p:nvPr/>
        </p:nvSpPr>
        <p:spPr>
          <a:xfrm>
            <a:off x="3222170" y="609600"/>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 Profession de foi »</a:t>
            </a:r>
          </a:p>
        </p:txBody>
      </p:sp>
      <p:pic>
        <p:nvPicPr>
          <p:cNvPr id="5" name="Espace réservé du contenu 4">
            <a:extLst>
              <a:ext uri="{FF2B5EF4-FFF2-40B4-BE49-F238E27FC236}">
                <a16:creationId xmlns:a16="http://schemas.microsoft.com/office/drawing/2014/main" id="{189F3036-0459-42DD-BF30-60D1677F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Tree>
    <p:extLst>
      <p:ext uri="{BB962C8B-B14F-4D97-AF65-F5344CB8AC3E}">
        <p14:creationId xmlns:p14="http://schemas.microsoft.com/office/powerpoint/2010/main" val="537842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21920-DA60-49AE-B0F9-EFB66800903D}"/>
              </a:ext>
            </a:extLst>
          </p:cNvPr>
          <p:cNvSpPr>
            <a:spLocks noGrp="1"/>
          </p:cNvSpPr>
          <p:nvPr>
            <p:ph type="title"/>
          </p:nvPr>
        </p:nvSpPr>
        <p:spPr>
          <a:xfrm>
            <a:off x="3222170" y="609600"/>
            <a:ext cx="6051831" cy="1320800"/>
          </a:xfrm>
        </p:spPr>
        <p:txBody>
          <a:bodyPr/>
          <a:lstStyle/>
          <a:p>
            <a:r>
              <a:rPr lang="fr-FR" dirty="0"/>
              <a:t>LES AMAP</a:t>
            </a:r>
          </a:p>
        </p:txBody>
      </p:sp>
      <p:pic>
        <p:nvPicPr>
          <p:cNvPr id="4" name="Espace réservé du contenu 4">
            <a:extLst>
              <a:ext uri="{FF2B5EF4-FFF2-40B4-BE49-F238E27FC236}">
                <a16:creationId xmlns:a16="http://schemas.microsoft.com/office/drawing/2014/main" id="{CCD01F5B-EF40-446B-8E56-03142B940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6" name="Image 5">
            <a:extLst>
              <a:ext uri="{FF2B5EF4-FFF2-40B4-BE49-F238E27FC236}">
                <a16:creationId xmlns:a16="http://schemas.microsoft.com/office/drawing/2014/main" id="{8CB4699A-3BAD-4BC9-9F74-D53851794687}"/>
              </a:ext>
            </a:extLst>
          </p:cNvPr>
          <p:cNvPicPr>
            <a:picLocks noChangeAspect="1"/>
          </p:cNvPicPr>
          <p:nvPr/>
        </p:nvPicPr>
        <p:blipFill>
          <a:blip r:embed="rId3"/>
          <a:stretch>
            <a:fillRect/>
          </a:stretch>
        </p:blipFill>
        <p:spPr>
          <a:xfrm>
            <a:off x="1464807" y="1631497"/>
            <a:ext cx="3514725" cy="1343025"/>
          </a:xfrm>
          <a:prstGeom prst="rect">
            <a:avLst/>
          </a:prstGeom>
        </p:spPr>
      </p:pic>
      <p:pic>
        <p:nvPicPr>
          <p:cNvPr id="7" name="Image 6">
            <a:extLst>
              <a:ext uri="{FF2B5EF4-FFF2-40B4-BE49-F238E27FC236}">
                <a16:creationId xmlns:a16="http://schemas.microsoft.com/office/drawing/2014/main" id="{D354F38B-180B-4F49-8C61-1FE6BFC4C79B}"/>
              </a:ext>
            </a:extLst>
          </p:cNvPr>
          <p:cNvPicPr>
            <a:picLocks noChangeAspect="1"/>
          </p:cNvPicPr>
          <p:nvPr/>
        </p:nvPicPr>
        <p:blipFill>
          <a:blip r:embed="rId4"/>
          <a:stretch>
            <a:fillRect/>
          </a:stretch>
        </p:blipFill>
        <p:spPr>
          <a:xfrm>
            <a:off x="2419350" y="3131004"/>
            <a:ext cx="3676650" cy="1504950"/>
          </a:xfrm>
          <a:prstGeom prst="rect">
            <a:avLst/>
          </a:prstGeom>
        </p:spPr>
      </p:pic>
      <p:pic>
        <p:nvPicPr>
          <p:cNvPr id="8" name="Image 7">
            <a:extLst>
              <a:ext uri="{FF2B5EF4-FFF2-40B4-BE49-F238E27FC236}">
                <a16:creationId xmlns:a16="http://schemas.microsoft.com/office/drawing/2014/main" id="{0279F4C4-CC30-4CA4-9CB5-EC46A9280C4D}"/>
              </a:ext>
            </a:extLst>
          </p:cNvPr>
          <p:cNvPicPr>
            <a:picLocks noChangeAspect="1"/>
          </p:cNvPicPr>
          <p:nvPr/>
        </p:nvPicPr>
        <p:blipFill>
          <a:blip r:embed="rId5"/>
          <a:stretch>
            <a:fillRect/>
          </a:stretch>
        </p:blipFill>
        <p:spPr>
          <a:xfrm>
            <a:off x="4300537" y="4841875"/>
            <a:ext cx="3590925" cy="1304925"/>
          </a:xfrm>
          <a:prstGeom prst="rect">
            <a:avLst/>
          </a:prstGeom>
        </p:spPr>
      </p:pic>
    </p:spTree>
    <p:extLst>
      <p:ext uri="{BB962C8B-B14F-4D97-AF65-F5344CB8AC3E}">
        <p14:creationId xmlns:p14="http://schemas.microsoft.com/office/powerpoint/2010/main" val="152824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3500453-A251-4AAD-A956-E355B7A8A022}"/>
              </a:ext>
            </a:extLst>
          </p:cNvPr>
          <p:cNvSpPr>
            <a:spLocks noGrp="1"/>
          </p:cNvSpPr>
          <p:nvPr>
            <p:ph type="title"/>
          </p:nvPr>
        </p:nvSpPr>
        <p:spPr>
          <a:xfrm>
            <a:off x="3222170" y="609600"/>
            <a:ext cx="6051831" cy="1320800"/>
          </a:xfrm>
        </p:spPr>
        <p:txBody>
          <a:bodyPr/>
          <a:lstStyle/>
          <a:p>
            <a:r>
              <a:rPr lang="fr-FR" dirty="0"/>
              <a:t>LES </a:t>
            </a:r>
            <a:r>
              <a:rPr lang="fr-FR" dirty="0" err="1"/>
              <a:t>AMAP.ien.nes</a:t>
            </a:r>
            <a:endParaRPr lang="fr-FR" dirty="0"/>
          </a:p>
        </p:txBody>
      </p:sp>
      <p:pic>
        <p:nvPicPr>
          <p:cNvPr id="5" name="Espace réservé du contenu 4">
            <a:extLst>
              <a:ext uri="{FF2B5EF4-FFF2-40B4-BE49-F238E27FC236}">
                <a16:creationId xmlns:a16="http://schemas.microsoft.com/office/drawing/2014/main" id="{A21B6BAC-5825-4DE3-9880-53270C9EC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6" name="Image 5">
            <a:extLst>
              <a:ext uri="{FF2B5EF4-FFF2-40B4-BE49-F238E27FC236}">
                <a16:creationId xmlns:a16="http://schemas.microsoft.com/office/drawing/2014/main" id="{B9DB4107-E6C5-49D6-9175-C65ED9CE639B}"/>
              </a:ext>
            </a:extLst>
          </p:cNvPr>
          <p:cNvPicPr>
            <a:picLocks noChangeAspect="1"/>
          </p:cNvPicPr>
          <p:nvPr/>
        </p:nvPicPr>
        <p:blipFill>
          <a:blip r:embed="rId3"/>
          <a:stretch>
            <a:fillRect/>
          </a:stretch>
        </p:blipFill>
        <p:spPr>
          <a:xfrm>
            <a:off x="774245" y="1702934"/>
            <a:ext cx="4895850" cy="1362075"/>
          </a:xfrm>
          <a:prstGeom prst="rect">
            <a:avLst/>
          </a:prstGeom>
        </p:spPr>
      </p:pic>
      <p:pic>
        <p:nvPicPr>
          <p:cNvPr id="7" name="Image 6">
            <a:extLst>
              <a:ext uri="{FF2B5EF4-FFF2-40B4-BE49-F238E27FC236}">
                <a16:creationId xmlns:a16="http://schemas.microsoft.com/office/drawing/2014/main" id="{014190C1-6D78-4A3F-8AEC-1A4585BDF48A}"/>
              </a:ext>
            </a:extLst>
          </p:cNvPr>
          <p:cNvPicPr>
            <a:picLocks noChangeAspect="1"/>
          </p:cNvPicPr>
          <p:nvPr/>
        </p:nvPicPr>
        <p:blipFill>
          <a:blip r:embed="rId4"/>
          <a:stretch>
            <a:fillRect/>
          </a:stretch>
        </p:blipFill>
        <p:spPr>
          <a:xfrm>
            <a:off x="3222170" y="3429000"/>
            <a:ext cx="5438775" cy="2428875"/>
          </a:xfrm>
          <a:prstGeom prst="rect">
            <a:avLst/>
          </a:prstGeom>
        </p:spPr>
      </p:pic>
      <p:cxnSp>
        <p:nvCxnSpPr>
          <p:cNvPr id="9" name="Connecteur droit avec flèche 8">
            <a:extLst>
              <a:ext uri="{FF2B5EF4-FFF2-40B4-BE49-F238E27FC236}">
                <a16:creationId xmlns:a16="http://schemas.microsoft.com/office/drawing/2014/main" id="{55E921BE-1DAB-4101-B463-ECC772C8E067}"/>
              </a:ext>
            </a:extLst>
          </p:cNvPr>
          <p:cNvCxnSpPr/>
          <p:nvPr/>
        </p:nvCxnSpPr>
        <p:spPr>
          <a:xfrm flipV="1">
            <a:off x="2583543" y="1702934"/>
            <a:ext cx="3860800" cy="430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3930B88C-956F-4FFC-8FD3-6D7B815C0F3F}"/>
              </a:ext>
            </a:extLst>
          </p:cNvPr>
          <p:cNvSpPr txBox="1">
            <a:spLocks/>
          </p:cNvSpPr>
          <p:nvPr/>
        </p:nvSpPr>
        <p:spPr>
          <a:xfrm>
            <a:off x="6521907" y="1506991"/>
            <a:ext cx="798286" cy="43066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BIO</a:t>
            </a:r>
          </a:p>
        </p:txBody>
      </p:sp>
      <p:cxnSp>
        <p:nvCxnSpPr>
          <p:cNvPr id="11" name="Connecteur droit avec flèche 10">
            <a:extLst>
              <a:ext uri="{FF2B5EF4-FFF2-40B4-BE49-F238E27FC236}">
                <a16:creationId xmlns:a16="http://schemas.microsoft.com/office/drawing/2014/main" id="{F9765CDD-740F-42C1-A099-C50BDC3A55A3}"/>
              </a:ext>
            </a:extLst>
          </p:cNvPr>
          <p:cNvCxnSpPr>
            <a:cxnSpLocks/>
          </p:cNvCxnSpPr>
          <p:nvPr/>
        </p:nvCxnSpPr>
        <p:spPr>
          <a:xfrm flipV="1">
            <a:off x="5548993" y="1937657"/>
            <a:ext cx="1771200" cy="390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18A4D4AC-2802-4C0D-9701-088306821AA9}"/>
              </a:ext>
            </a:extLst>
          </p:cNvPr>
          <p:cNvSpPr txBox="1">
            <a:spLocks/>
          </p:cNvSpPr>
          <p:nvPr/>
        </p:nvSpPr>
        <p:spPr>
          <a:xfrm>
            <a:off x="7373718" y="1718695"/>
            <a:ext cx="2181213" cy="8020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Clément &amp; Tiffany</a:t>
            </a:r>
          </a:p>
        </p:txBody>
      </p:sp>
      <p:cxnSp>
        <p:nvCxnSpPr>
          <p:cNvPr id="14" name="Connecteur droit avec flèche 13">
            <a:extLst>
              <a:ext uri="{FF2B5EF4-FFF2-40B4-BE49-F238E27FC236}">
                <a16:creationId xmlns:a16="http://schemas.microsoft.com/office/drawing/2014/main" id="{AD84BB16-717A-4879-B582-7AEC6C364089}"/>
              </a:ext>
            </a:extLst>
          </p:cNvPr>
          <p:cNvCxnSpPr>
            <a:cxnSpLocks/>
          </p:cNvCxnSpPr>
          <p:nvPr/>
        </p:nvCxnSpPr>
        <p:spPr>
          <a:xfrm flipV="1">
            <a:off x="4818282" y="2520723"/>
            <a:ext cx="1771200" cy="106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8AE3E183-9845-4814-95CF-CE39FDD0A05B}"/>
              </a:ext>
            </a:extLst>
          </p:cNvPr>
          <p:cNvSpPr txBox="1">
            <a:spLocks/>
          </p:cNvSpPr>
          <p:nvPr/>
        </p:nvSpPr>
        <p:spPr>
          <a:xfrm>
            <a:off x="6652546" y="2317410"/>
            <a:ext cx="2186654" cy="5176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L’Etang la ville</a:t>
            </a:r>
          </a:p>
        </p:txBody>
      </p:sp>
      <p:cxnSp>
        <p:nvCxnSpPr>
          <p:cNvPr id="18" name="Connecteur droit avec flèche 17">
            <a:extLst>
              <a:ext uri="{FF2B5EF4-FFF2-40B4-BE49-F238E27FC236}">
                <a16:creationId xmlns:a16="http://schemas.microsoft.com/office/drawing/2014/main" id="{7A208DAB-6654-4783-A580-BE03080FC4F2}"/>
              </a:ext>
            </a:extLst>
          </p:cNvPr>
          <p:cNvCxnSpPr>
            <a:cxnSpLocks/>
          </p:cNvCxnSpPr>
          <p:nvPr/>
        </p:nvCxnSpPr>
        <p:spPr>
          <a:xfrm>
            <a:off x="4818282" y="2827791"/>
            <a:ext cx="2347233" cy="125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itre 1">
            <a:extLst>
              <a:ext uri="{FF2B5EF4-FFF2-40B4-BE49-F238E27FC236}">
                <a16:creationId xmlns:a16="http://schemas.microsoft.com/office/drawing/2014/main" id="{B08CB9BF-C67C-4338-A115-808A840BB2C4}"/>
              </a:ext>
            </a:extLst>
          </p:cNvPr>
          <p:cNvSpPr txBox="1">
            <a:spLocks/>
          </p:cNvSpPr>
          <p:nvPr/>
        </p:nvSpPr>
        <p:spPr>
          <a:xfrm>
            <a:off x="7250804" y="2780676"/>
            <a:ext cx="2186654" cy="5176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C’est normal !</a:t>
            </a:r>
          </a:p>
        </p:txBody>
      </p:sp>
      <p:cxnSp>
        <p:nvCxnSpPr>
          <p:cNvPr id="22" name="Connecteur droit avec flèche 21">
            <a:extLst>
              <a:ext uri="{FF2B5EF4-FFF2-40B4-BE49-F238E27FC236}">
                <a16:creationId xmlns:a16="http://schemas.microsoft.com/office/drawing/2014/main" id="{524D60E6-899A-4250-89AD-021FF4740ED3}"/>
              </a:ext>
            </a:extLst>
          </p:cNvPr>
          <p:cNvCxnSpPr>
            <a:cxnSpLocks/>
          </p:cNvCxnSpPr>
          <p:nvPr/>
        </p:nvCxnSpPr>
        <p:spPr>
          <a:xfrm flipH="1" flipV="1">
            <a:off x="2583543" y="3658962"/>
            <a:ext cx="1103086" cy="363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5951315C-EF5F-4151-A6E5-FDBFC5705770}"/>
              </a:ext>
            </a:extLst>
          </p:cNvPr>
          <p:cNvSpPr txBox="1">
            <a:spLocks/>
          </p:cNvSpPr>
          <p:nvPr/>
        </p:nvSpPr>
        <p:spPr>
          <a:xfrm>
            <a:off x="1201288" y="3487174"/>
            <a:ext cx="1656893" cy="5250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Solidarité</a:t>
            </a:r>
          </a:p>
        </p:txBody>
      </p:sp>
      <p:cxnSp>
        <p:nvCxnSpPr>
          <p:cNvPr id="26" name="Connecteur droit avec flèche 25">
            <a:extLst>
              <a:ext uri="{FF2B5EF4-FFF2-40B4-BE49-F238E27FC236}">
                <a16:creationId xmlns:a16="http://schemas.microsoft.com/office/drawing/2014/main" id="{3AC525A1-DA38-49AB-8E44-B93A15F3877E}"/>
              </a:ext>
            </a:extLst>
          </p:cNvPr>
          <p:cNvCxnSpPr>
            <a:cxnSpLocks/>
          </p:cNvCxnSpPr>
          <p:nvPr/>
        </p:nvCxnSpPr>
        <p:spPr>
          <a:xfrm flipH="1" flipV="1">
            <a:off x="2351314" y="4429356"/>
            <a:ext cx="1103086" cy="18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itre 1">
            <a:extLst>
              <a:ext uri="{FF2B5EF4-FFF2-40B4-BE49-F238E27FC236}">
                <a16:creationId xmlns:a16="http://schemas.microsoft.com/office/drawing/2014/main" id="{2966716E-2FC3-4F8F-9523-4C55D8027E16}"/>
              </a:ext>
            </a:extLst>
          </p:cNvPr>
          <p:cNvSpPr txBox="1">
            <a:spLocks/>
          </p:cNvSpPr>
          <p:nvPr/>
        </p:nvSpPr>
        <p:spPr>
          <a:xfrm>
            <a:off x="774245" y="4948358"/>
            <a:ext cx="1656893" cy="5250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Convivialité</a:t>
            </a:r>
          </a:p>
        </p:txBody>
      </p:sp>
      <p:cxnSp>
        <p:nvCxnSpPr>
          <p:cNvPr id="29" name="Connecteur droit avec flèche 28">
            <a:extLst>
              <a:ext uri="{FF2B5EF4-FFF2-40B4-BE49-F238E27FC236}">
                <a16:creationId xmlns:a16="http://schemas.microsoft.com/office/drawing/2014/main" id="{8E3B8377-1171-4A6D-9FF7-5D7A24A69CA4}"/>
              </a:ext>
            </a:extLst>
          </p:cNvPr>
          <p:cNvCxnSpPr>
            <a:cxnSpLocks/>
          </p:cNvCxnSpPr>
          <p:nvPr/>
        </p:nvCxnSpPr>
        <p:spPr>
          <a:xfrm flipH="1">
            <a:off x="2351314" y="5155066"/>
            <a:ext cx="1335315" cy="55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itre 1">
            <a:extLst>
              <a:ext uri="{FF2B5EF4-FFF2-40B4-BE49-F238E27FC236}">
                <a16:creationId xmlns:a16="http://schemas.microsoft.com/office/drawing/2014/main" id="{876449D6-F03D-477F-8154-F65946F8CA17}"/>
              </a:ext>
            </a:extLst>
          </p:cNvPr>
          <p:cNvSpPr txBox="1">
            <a:spLocks/>
          </p:cNvSpPr>
          <p:nvPr/>
        </p:nvSpPr>
        <p:spPr>
          <a:xfrm>
            <a:off x="1169761" y="4203366"/>
            <a:ext cx="1656893" cy="5250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Partage</a:t>
            </a:r>
          </a:p>
        </p:txBody>
      </p:sp>
      <p:cxnSp>
        <p:nvCxnSpPr>
          <p:cNvPr id="33" name="Connecteur droit avec flèche 32">
            <a:extLst>
              <a:ext uri="{FF2B5EF4-FFF2-40B4-BE49-F238E27FC236}">
                <a16:creationId xmlns:a16="http://schemas.microsoft.com/office/drawing/2014/main" id="{0FC51622-4B6A-4E47-9A1C-C82673FFA3E8}"/>
              </a:ext>
            </a:extLst>
          </p:cNvPr>
          <p:cNvCxnSpPr>
            <a:cxnSpLocks/>
          </p:cNvCxnSpPr>
          <p:nvPr/>
        </p:nvCxnSpPr>
        <p:spPr>
          <a:xfrm flipH="1">
            <a:off x="2351314" y="4769312"/>
            <a:ext cx="1255486" cy="322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676269F3-6705-49B6-A0E3-891A21183751}"/>
              </a:ext>
            </a:extLst>
          </p:cNvPr>
          <p:cNvCxnSpPr>
            <a:cxnSpLocks/>
          </p:cNvCxnSpPr>
          <p:nvPr/>
        </p:nvCxnSpPr>
        <p:spPr>
          <a:xfrm flipH="1" flipV="1">
            <a:off x="2431139" y="4557608"/>
            <a:ext cx="1387250" cy="872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7D81ABDB-C51A-4BF8-93B1-1AE8ECF7AF68}"/>
              </a:ext>
            </a:extLst>
          </p:cNvPr>
          <p:cNvCxnSpPr>
            <a:cxnSpLocks/>
          </p:cNvCxnSpPr>
          <p:nvPr/>
        </p:nvCxnSpPr>
        <p:spPr>
          <a:xfrm flipH="1" flipV="1">
            <a:off x="2431138" y="5430398"/>
            <a:ext cx="1255491" cy="87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itre 1">
            <a:extLst>
              <a:ext uri="{FF2B5EF4-FFF2-40B4-BE49-F238E27FC236}">
                <a16:creationId xmlns:a16="http://schemas.microsoft.com/office/drawing/2014/main" id="{479AE9E2-1E23-4F98-A0F9-32392EEEEFF0}"/>
              </a:ext>
            </a:extLst>
          </p:cNvPr>
          <p:cNvSpPr txBox="1">
            <a:spLocks/>
          </p:cNvSpPr>
          <p:nvPr/>
        </p:nvSpPr>
        <p:spPr>
          <a:xfrm>
            <a:off x="1154114" y="5803358"/>
            <a:ext cx="1656893" cy="5250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t>Sensibiliser</a:t>
            </a:r>
          </a:p>
        </p:txBody>
      </p:sp>
      <p:cxnSp>
        <p:nvCxnSpPr>
          <p:cNvPr id="41" name="Connecteur droit avec flèche 40">
            <a:extLst>
              <a:ext uri="{FF2B5EF4-FFF2-40B4-BE49-F238E27FC236}">
                <a16:creationId xmlns:a16="http://schemas.microsoft.com/office/drawing/2014/main" id="{581D2B59-C819-4869-867E-8387A4C0280E}"/>
              </a:ext>
            </a:extLst>
          </p:cNvPr>
          <p:cNvCxnSpPr>
            <a:cxnSpLocks/>
          </p:cNvCxnSpPr>
          <p:nvPr/>
        </p:nvCxnSpPr>
        <p:spPr>
          <a:xfrm flipH="1">
            <a:off x="2583544" y="5693180"/>
            <a:ext cx="1234845" cy="317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98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0470" y="199616"/>
            <a:ext cx="6647343" cy="908424"/>
          </a:xfrm>
        </p:spPr>
        <p:txBody>
          <a:bodyPr/>
          <a:lstStyle/>
          <a:p>
            <a:endParaRPr lang="fr-FR" dirty="0"/>
          </a:p>
        </p:txBody>
      </p:sp>
      <p:pic>
        <p:nvPicPr>
          <p:cNvPr id="5" name="Espace réservé du contenu 4">
            <a:extLst>
              <a:ext uri="{FF2B5EF4-FFF2-40B4-BE49-F238E27FC236}">
                <a16:creationId xmlns:a16="http://schemas.microsoft.com/office/drawing/2014/main" id="{F567F5C6-272D-406B-874C-2EFED0EA5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sp>
        <p:nvSpPr>
          <p:cNvPr id="4" name="Espace réservé du contenu 3">
            <a:extLst>
              <a:ext uri="{FF2B5EF4-FFF2-40B4-BE49-F238E27FC236}">
                <a16:creationId xmlns:a16="http://schemas.microsoft.com/office/drawing/2014/main" id="{B87D8612-03B2-4FB0-84BA-A2F860C6B350}"/>
              </a:ext>
            </a:extLst>
          </p:cNvPr>
          <p:cNvSpPr>
            <a:spLocks noGrp="1"/>
          </p:cNvSpPr>
          <p:nvPr>
            <p:ph idx="1"/>
          </p:nvPr>
        </p:nvSpPr>
        <p:spPr>
          <a:xfrm>
            <a:off x="677334" y="1766047"/>
            <a:ext cx="8596668" cy="4954067"/>
          </a:xfrm>
        </p:spPr>
        <p:txBody>
          <a:bodyPr>
            <a:normAutofit/>
          </a:bodyPr>
          <a:lstStyle/>
          <a:p>
            <a:r>
              <a:rPr lang="fr-FR" dirty="0"/>
              <a:t>Evolution de la répartition des parts de récoltes : </a:t>
            </a:r>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a:p>
            <a:endParaRPr lang="fr-FR" dirty="0"/>
          </a:p>
          <a:p>
            <a:r>
              <a:rPr lang="fr-FR" dirty="0"/>
              <a:t>Point sur les conserves de légumes</a:t>
            </a:r>
          </a:p>
          <a:p>
            <a:pPr marL="0" indent="0">
              <a:buNone/>
            </a:pPr>
            <a:endParaRPr lang="fr-FR" dirty="0"/>
          </a:p>
          <a:p>
            <a:r>
              <a:rPr lang="fr-FR" dirty="0"/>
              <a:t>Avancement des travaux</a:t>
            </a:r>
          </a:p>
          <a:p>
            <a:pPr marL="0" indent="0">
              <a:buNone/>
            </a:pPr>
            <a:r>
              <a:rPr lang="fr-FR" dirty="0"/>
              <a:t> </a:t>
            </a:r>
          </a:p>
          <a:p>
            <a:endParaRPr lang="fr-FR" dirty="0"/>
          </a:p>
        </p:txBody>
      </p:sp>
      <p:graphicFrame>
        <p:nvGraphicFramePr>
          <p:cNvPr id="3" name="Tableau 2">
            <a:extLst>
              <a:ext uri="{FF2B5EF4-FFF2-40B4-BE49-F238E27FC236}">
                <a16:creationId xmlns:a16="http://schemas.microsoft.com/office/drawing/2014/main" id="{B8D64478-EDE0-4E5A-8260-ADD779CB111E}"/>
              </a:ext>
            </a:extLst>
          </p:cNvPr>
          <p:cNvGraphicFramePr>
            <a:graphicFrameLocks noGrp="1"/>
          </p:cNvGraphicFramePr>
          <p:nvPr/>
        </p:nvGraphicFramePr>
        <p:xfrm>
          <a:off x="1023906" y="2316480"/>
          <a:ext cx="6502400"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35485281"/>
                    </a:ext>
                  </a:extLst>
                </a:gridCol>
                <a:gridCol w="1625600">
                  <a:extLst>
                    <a:ext uri="{9D8B030D-6E8A-4147-A177-3AD203B41FA5}">
                      <a16:colId xmlns:a16="http://schemas.microsoft.com/office/drawing/2014/main" val="2293189561"/>
                    </a:ext>
                  </a:extLst>
                </a:gridCol>
                <a:gridCol w="1625600">
                  <a:extLst>
                    <a:ext uri="{9D8B030D-6E8A-4147-A177-3AD203B41FA5}">
                      <a16:colId xmlns:a16="http://schemas.microsoft.com/office/drawing/2014/main" val="3253826393"/>
                    </a:ext>
                  </a:extLst>
                </a:gridCol>
                <a:gridCol w="1625600">
                  <a:extLst>
                    <a:ext uri="{9D8B030D-6E8A-4147-A177-3AD203B41FA5}">
                      <a16:colId xmlns:a16="http://schemas.microsoft.com/office/drawing/2014/main" val="326273750"/>
                    </a:ext>
                  </a:extLst>
                </a:gridCol>
              </a:tblGrid>
              <a:tr h="370840">
                <a:tc>
                  <a:txBody>
                    <a:bodyPr/>
                    <a:lstStyle/>
                    <a:p>
                      <a:endParaRPr lang="fr-FR" dirty="0"/>
                    </a:p>
                  </a:txBody>
                  <a:tcPr/>
                </a:tc>
                <a:tc>
                  <a:txBody>
                    <a:bodyPr/>
                    <a:lstStyle/>
                    <a:p>
                      <a:r>
                        <a:rPr lang="fr-FR" dirty="0"/>
                        <a:t>2022</a:t>
                      </a:r>
                    </a:p>
                  </a:txBody>
                  <a:tcPr/>
                </a:tc>
                <a:tc>
                  <a:txBody>
                    <a:bodyPr/>
                    <a:lstStyle/>
                    <a:p>
                      <a:r>
                        <a:rPr lang="fr-FR" dirty="0"/>
                        <a:t>2023</a:t>
                      </a:r>
                    </a:p>
                  </a:txBody>
                  <a:tcPr/>
                </a:tc>
                <a:tc>
                  <a:txBody>
                    <a:bodyPr/>
                    <a:lstStyle/>
                    <a:p>
                      <a:r>
                        <a:rPr lang="fr-FR" dirty="0"/>
                        <a:t>2024</a:t>
                      </a:r>
                    </a:p>
                  </a:txBody>
                  <a:tcPr/>
                </a:tc>
                <a:extLst>
                  <a:ext uri="{0D108BD9-81ED-4DB2-BD59-A6C34878D82A}">
                    <a16:rowId xmlns:a16="http://schemas.microsoft.com/office/drawing/2014/main" val="2381476730"/>
                  </a:ext>
                </a:extLst>
              </a:tr>
              <a:tr h="370840">
                <a:tc>
                  <a:txBody>
                    <a:bodyPr/>
                    <a:lstStyle/>
                    <a:p>
                      <a:r>
                        <a:rPr lang="fr-FR" dirty="0"/>
                        <a:t>Grand Panier</a:t>
                      </a:r>
                    </a:p>
                  </a:txBody>
                  <a:tcPr/>
                </a:tc>
                <a:tc>
                  <a:txBody>
                    <a:bodyPr/>
                    <a:lstStyle/>
                    <a:p>
                      <a:r>
                        <a:rPr lang="fr-FR" dirty="0"/>
                        <a:t>11</a:t>
                      </a:r>
                    </a:p>
                  </a:txBody>
                  <a:tcPr/>
                </a:tc>
                <a:tc>
                  <a:txBody>
                    <a:bodyPr/>
                    <a:lstStyle/>
                    <a:p>
                      <a:r>
                        <a:rPr lang="fr-FR" dirty="0"/>
                        <a:t>10</a:t>
                      </a:r>
                    </a:p>
                  </a:txBody>
                  <a:tcPr/>
                </a:tc>
                <a:tc>
                  <a:txBody>
                    <a:bodyPr/>
                    <a:lstStyle/>
                    <a:p>
                      <a:r>
                        <a:rPr lang="fr-FR" dirty="0"/>
                        <a:t>9</a:t>
                      </a:r>
                    </a:p>
                  </a:txBody>
                  <a:tcPr/>
                </a:tc>
                <a:extLst>
                  <a:ext uri="{0D108BD9-81ED-4DB2-BD59-A6C34878D82A}">
                    <a16:rowId xmlns:a16="http://schemas.microsoft.com/office/drawing/2014/main" val="3755234970"/>
                  </a:ext>
                </a:extLst>
              </a:tr>
              <a:tr h="370840">
                <a:tc>
                  <a:txBody>
                    <a:bodyPr/>
                    <a:lstStyle/>
                    <a:p>
                      <a:r>
                        <a:rPr lang="fr-FR" dirty="0"/>
                        <a:t>GP Paire</a:t>
                      </a:r>
                    </a:p>
                  </a:txBody>
                  <a:tcPr/>
                </a:tc>
                <a:tc>
                  <a:txBody>
                    <a:bodyPr/>
                    <a:lstStyle/>
                    <a:p>
                      <a:r>
                        <a:rPr lang="fr-FR" dirty="0"/>
                        <a:t>22</a:t>
                      </a:r>
                    </a:p>
                  </a:txBody>
                  <a:tcPr/>
                </a:tc>
                <a:tc>
                  <a:txBody>
                    <a:bodyPr/>
                    <a:lstStyle/>
                    <a:p>
                      <a:r>
                        <a:rPr lang="fr-FR" dirty="0"/>
                        <a:t>31</a:t>
                      </a:r>
                    </a:p>
                  </a:txBody>
                  <a:tcPr/>
                </a:tc>
                <a:tc>
                  <a:txBody>
                    <a:bodyPr/>
                    <a:lstStyle/>
                    <a:p>
                      <a:r>
                        <a:rPr lang="fr-FR" dirty="0"/>
                        <a:t>31</a:t>
                      </a:r>
                    </a:p>
                  </a:txBody>
                  <a:tcPr/>
                </a:tc>
                <a:extLst>
                  <a:ext uri="{0D108BD9-81ED-4DB2-BD59-A6C34878D82A}">
                    <a16:rowId xmlns:a16="http://schemas.microsoft.com/office/drawing/2014/main" val="1622310277"/>
                  </a:ext>
                </a:extLst>
              </a:tr>
              <a:tr h="370840">
                <a:tc>
                  <a:txBody>
                    <a:bodyPr/>
                    <a:lstStyle/>
                    <a:p>
                      <a:r>
                        <a:rPr lang="fr-FR" dirty="0"/>
                        <a:t>GP Impaire</a:t>
                      </a:r>
                    </a:p>
                  </a:txBody>
                  <a:tcPr/>
                </a:tc>
                <a:tc>
                  <a:txBody>
                    <a:bodyPr/>
                    <a:lstStyle/>
                    <a:p>
                      <a:r>
                        <a:rPr lang="fr-FR" dirty="0"/>
                        <a:t>21</a:t>
                      </a:r>
                    </a:p>
                  </a:txBody>
                  <a:tcPr/>
                </a:tc>
                <a:tc>
                  <a:txBody>
                    <a:bodyPr/>
                    <a:lstStyle/>
                    <a:p>
                      <a:r>
                        <a:rPr lang="fr-FR" dirty="0"/>
                        <a:t>33</a:t>
                      </a:r>
                    </a:p>
                  </a:txBody>
                  <a:tcPr/>
                </a:tc>
                <a:tc>
                  <a:txBody>
                    <a:bodyPr/>
                    <a:lstStyle/>
                    <a:p>
                      <a:r>
                        <a:rPr lang="fr-FR" dirty="0"/>
                        <a:t>31</a:t>
                      </a:r>
                    </a:p>
                  </a:txBody>
                  <a:tcPr/>
                </a:tc>
                <a:extLst>
                  <a:ext uri="{0D108BD9-81ED-4DB2-BD59-A6C34878D82A}">
                    <a16:rowId xmlns:a16="http://schemas.microsoft.com/office/drawing/2014/main" val="287460647"/>
                  </a:ext>
                </a:extLst>
              </a:tr>
              <a:tr h="370840">
                <a:tc>
                  <a:txBody>
                    <a:bodyPr/>
                    <a:lstStyle/>
                    <a:p>
                      <a:r>
                        <a:rPr lang="fr-FR" dirty="0"/>
                        <a:t>Moyen Panier</a:t>
                      </a:r>
                    </a:p>
                  </a:txBody>
                  <a:tcPr/>
                </a:tc>
                <a:tc>
                  <a:txBody>
                    <a:bodyPr/>
                    <a:lstStyle/>
                    <a:p>
                      <a:r>
                        <a:rPr lang="fr-FR" dirty="0"/>
                        <a:t>24</a:t>
                      </a:r>
                    </a:p>
                  </a:txBody>
                  <a:tcPr/>
                </a:tc>
                <a:tc>
                  <a:txBody>
                    <a:bodyPr/>
                    <a:lstStyle/>
                    <a:p>
                      <a:r>
                        <a:rPr lang="fr-FR" dirty="0"/>
                        <a:t>12</a:t>
                      </a:r>
                    </a:p>
                  </a:txBody>
                  <a:tcPr/>
                </a:tc>
                <a:tc>
                  <a:txBody>
                    <a:bodyPr/>
                    <a:lstStyle/>
                    <a:p>
                      <a:r>
                        <a:rPr lang="fr-FR" dirty="0"/>
                        <a:t>13</a:t>
                      </a:r>
                    </a:p>
                  </a:txBody>
                  <a:tcPr/>
                </a:tc>
                <a:extLst>
                  <a:ext uri="{0D108BD9-81ED-4DB2-BD59-A6C34878D82A}">
                    <a16:rowId xmlns:a16="http://schemas.microsoft.com/office/drawing/2014/main" val="3346044971"/>
                  </a:ext>
                </a:extLst>
              </a:tr>
              <a:tr h="370840">
                <a:tc>
                  <a:txBody>
                    <a:bodyPr/>
                    <a:lstStyle/>
                    <a:p>
                      <a:endParaRPr lang="fr-FR" dirty="0"/>
                    </a:p>
                  </a:txBody>
                  <a:tcPr/>
                </a:tc>
                <a:tc>
                  <a:txBody>
                    <a:bodyPr/>
                    <a:lstStyle/>
                    <a:p>
                      <a:r>
                        <a:rPr lang="fr-FR" dirty="0"/>
                        <a:t>50,5</a:t>
                      </a:r>
                    </a:p>
                  </a:txBody>
                  <a:tcPr/>
                </a:tc>
                <a:tc>
                  <a:txBody>
                    <a:bodyPr/>
                    <a:lstStyle/>
                    <a:p>
                      <a:r>
                        <a:rPr lang="fr-FR" dirty="0"/>
                        <a:t>51</a:t>
                      </a:r>
                    </a:p>
                  </a:txBody>
                  <a:tcPr/>
                </a:tc>
                <a:tc>
                  <a:txBody>
                    <a:bodyPr/>
                    <a:lstStyle/>
                    <a:p>
                      <a:r>
                        <a:rPr lang="fr-FR" dirty="0"/>
                        <a:t>49,75</a:t>
                      </a:r>
                    </a:p>
                  </a:txBody>
                  <a:tcPr/>
                </a:tc>
                <a:extLst>
                  <a:ext uri="{0D108BD9-81ED-4DB2-BD59-A6C34878D82A}">
                    <a16:rowId xmlns:a16="http://schemas.microsoft.com/office/drawing/2014/main" val="2648717362"/>
                  </a:ext>
                </a:extLst>
              </a:tr>
            </a:tbl>
          </a:graphicData>
        </a:graphic>
      </p:graphicFrame>
      <p:sp>
        <p:nvSpPr>
          <p:cNvPr id="6" name="Ellipse 5">
            <a:extLst>
              <a:ext uri="{FF2B5EF4-FFF2-40B4-BE49-F238E27FC236}">
                <a16:creationId xmlns:a16="http://schemas.microsoft.com/office/drawing/2014/main" id="{337F6899-F233-D13E-7B22-8B659F29EB46}"/>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extLst>
      <p:ext uri="{BB962C8B-B14F-4D97-AF65-F5344CB8AC3E}">
        <p14:creationId xmlns:p14="http://schemas.microsoft.com/office/powerpoint/2010/main" val="115386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anim calcmode="lin" valueType="num">
                                      <p:cBhvr additive="base">
                                        <p:cTn id="1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anim calcmode="lin" valueType="num">
                                      <p:cBhvr additive="base">
                                        <p:cTn id="1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A8226A-B44B-4C71-8693-06BF913EEE81}"/>
              </a:ext>
            </a:extLst>
          </p:cNvPr>
          <p:cNvSpPr txBox="1">
            <a:spLocks/>
          </p:cNvSpPr>
          <p:nvPr/>
        </p:nvSpPr>
        <p:spPr>
          <a:xfrm>
            <a:off x="3222170" y="609600"/>
            <a:ext cx="605183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Le Partenariat</a:t>
            </a:r>
          </a:p>
        </p:txBody>
      </p:sp>
      <p:pic>
        <p:nvPicPr>
          <p:cNvPr id="5" name="Espace réservé du contenu 4">
            <a:extLst>
              <a:ext uri="{FF2B5EF4-FFF2-40B4-BE49-F238E27FC236}">
                <a16:creationId xmlns:a16="http://schemas.microsoft.com/office/drawing/2014/main" id="{F32491A0-DE53-40E7-896D-CB1ADC185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6"/>
            <a:ext cx="2047812" cy="1232344"/>
          </a:xfrm>
          <a:prstGeom prst="rect">
            <a:avLst/>
          </a:prstGeom>
        </p:spPr>
      </p:pic>
      <p:pic>
        <p:nvPicPr>
          <p:cNvPr id="6" name="Image 5">
            <a:extLst>
              <a:ext uri="{FF2B5EF4-FFF2-40B4-BE49-F238E27FC236}">
                <a16:creationId xmlns:a16="http://schemas.microsoft.com/office/drawing/2014/main" id="{87223F3E-3D80-4DBC-B45B-79B579AE4DD0}"/>
              </a:ext>
            </a:extLst>
          </p:cNvPr>
          <p:cNvPicPr>
            <a:picLocks noChangeAspect="1"/>
          </p:cNvPicPr>
          <p:nvPr/>
        </p:nvPicPr>
        <p:blipFill>
          <a:blip r:embed="rId3"/>
          <a:stretch>
            <a:fillRect/>
          </a:stretch>
        </p:blipFill>
        <p:spPr>
          <a:xfrm>
            <a:off x="561660" y="1513567"/>
            <a:ext cx="5686425" cy="1476375"/>
          </a:xfrm>
          <a:prstGeom prst="rect">
            <a:avLst/>
          </a:prstGeom>
        </p:spPr>
      </p:pic>
      <p:pic>
        <p:nvPicPr>
          <p:cNvPr id="7" name="Image 6">
            <a:extLst>
              <a:ext uri="{FF2B5EF4-FFF2-40B4-BE49-F238E27FC236}">
                <a16:creationId xmlns:a16="http://schemas.microsoft.com/office/drawing/2014/main" id="{6FCC5ADB-EBAD-4DBE-8CD0-55D3CB5D7C93}"/>
              </a:ext>
            </a:extLst>
          </p:cNvPr>
          <p:cNvPicPr>
            <a:picLocks noChangeAspect="1"/>
          </p:cNvPicPr>
          <p:nvPr/>
        </p:nvPicPr>
        <p:blipFill>
          <a:blip r:embed="rId4"/>
          <a:stretch>
            <a:fillRect/>
          </a:stretch>
        </p:blipFill>
        <p:spPr>
          <a:xfrm>
            <a:off x="2197779" y="3175001"/>
            <a:ext cx="5648325" cy="1752600"/>
          </a:xfrm>
          <a:prstGeom prst="rect">
            <a:avLst/>
          </a:prstGeom>
        </p:spPr>
      </p:pic>
      <p:pic>
        <p:nvPicPr>
          <p:cNvPr id="8" name="Image 7">
            <a:extLst>
              <a:ext uri="{FF2B5EF4-FFF2-40B4-BE49-F238E27FC236}">
                <a16:creationId xmlns:a16="http://schemas.microsoft.com/office/drawing/2014/main" id="{6EB97AD4-D0F2-4E25-B847-0F06A109272D}"/>
              </a:ext>
            </a:extLst>
          </p:cNvPr>
          <p:cNvPicPr>
            <a:picLocks noChangeAspect="1"/>
          </p:cNvPicPr>
          <p:nvPr/>
        </p:nvPicPr>
        <p:blipFill>
          <a:blip r:embed="rId5"/>
          <a:stretch>
            <a:fillRect/>
          </a:stretch>
        </p:blipFill>
        <p:spPr>
          <a:xfrm>
            <a:off x="3523935" y="5171168"/>
            <a:ext cx="5448300" cy="1276350"/>
          </a:xfrm>
          <a:prstGeom prst="rect">
            <a:avLst/>
          </a:prstGeom>
        </p:spPr>
      </p:pic>
    </p:spTree>
    <p:extLst>
      <p:ext uri="{BB962C8B-B14F-4D97-AF65-F5344CB8AC3E}">
        <p14:creationId xmlns:p14="http://schemas.microsoft.com/office/powerpoint/2010/main" val="3875575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Les AMAP, Qu'est-ce que c'est ?">
            <a:hlinkClick r:id="" action="ppaction://media"/>
            <a:extLst>
              <a:ext uri="{FF2B5EF4-FFF2-40B4-BE49-F238E27FC236}">
                <a16:creationId xmlns:a16="http://schemas.microsoft.com/office/drawing/2014/main" id="{B06F5C26-646B-432D-81C4-779B8FD5D525}"/>
              </a:ext>
            </a:extLst>
          </p:cNvPr>
          <p:cNvPicPr>
            <a:picLocks noRot="1" noChangeAspect="1"/>
          </p:cNvPicPr>
          <p:nvPr>
            <a:videoFile r:link="rId1"/>
          </p:nvPr>
        </p:nvPicPr>
        <p:blipFill>
          <a:blip r:embed="rId3"/>
          <a:stretch>
            <a:fillRect/>
          </a:stretch>
        </p:blipFill>
        <p:spPr>
          <a:xfrm>
            <a:off x="1073150" y="911225"/>
            <a:ext cx="9277743" cy="5241925"/>
          </a:xfrm>
          <a:prstGeom prst="rect">
            <a:avLst/>
          </a:prstGeom>
        </p:spPr>
      </p:pic>
    </p:spTree>
    <p:extLst>
      <p:ext uri="{BB962C8B-B14F-4D97-AF65-F5344CB8AC3E}">
        <p14:creationId xmlns:p14="http://schemas.microsoft.com/office/powerpoint/2010/main" val="21368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Shape 1"/>
          <p:cNvSpPr txBox="1"/>
          <p:nvPr/>
        </p:nvSpPr>
        <p:spPr>
          <a:xfrm>
            <a:off x="180360" y="242640"/>
            <a:ext cx="9221040" cy="979920"/>
          </a:xfrm>
          <a:prstGeom prst="rect">
            <a:avLst/>
          </a:prstGeom>
          <a:noFill/>
          <a:ln>
            <a:noFill/>
          </a:ln>
        </p:spPr>
        <p:txBody>
          <a:bodyPr/>
          <a:lstStyle/>
          <a:p>
            <a:pPr algn="ctr">
              <a:lnSpc>
                <a:spcPct val="100000"/>
              </a:lnSpc>
            </a:pPr>
            <a:r>
              <a:rPr lang="en-US" sz="3200" strike="noStrike">
                <a:solidFill>
                  <a:srgbClr val="90C226"/>
                </a:solidFill>
                <a:latin typeface="Trebuchet MS"/>
              </a:rPr>
              <a:t>FRUITS ROUGES</a:t>
            </a:r>
            <a:endParaRPr/>
          </a:p>
        </p:txBody>
      </p:sp>
      <p:sp>
        <p:nvSpPr>
          <p:cNvPr id="51" name="TextShape 2"/>
          <p:cNvSpPr txBox="1"/>
          <p:nvPr/>
        </p:nvSpPr>
        <p:spPr>
          <a:xfrm>
            <a:off x="470880" y="2021040"/>
            <a:ext cx="7681680" cy="4585320"/>
          </a:xfrm>
          <a:prstGeom prst="rect">
            <a:avLst/>
          </a:prstGeom>
          <a:noFill/>
          <a:ln>
            <a:noFill/>
          </a:ln>
        </p:spPr>
        <p:txBody>
          <a:bodyPr/>
          <a:lstStyle/>
          <a:p>
            <a:pPr>
              <a:lnSpc>
                <a:spcPct val="100000"/>
              </a:lnSpc>
              <a:buSzPct val="80000"/>
              <a:buFont typeface="Wingdings 3" charset="2"/>
              <a:buChar char=""/>
            </a:pPr>
            <a:r>
              <a:rPr lang="en-US" sz="2400" b="1" strike="noStrike">
                <a:solidFill>
                  <a:srgbClr val="404040"/>
                </a:solidFill>
                <a:latin typeface="Trebuchet MS"/>
              </a:rPr>
              <a:t>186 barquettes </a:t>
            </a:r>
            <a:r>
              <a:rPr lang="en-US" sz="2400" strike="noStrike">
                <a:solidFill>
                  <a:srgbClr val="404040"/>
                </a:solidFill>
                <a:latin typeface="Trebuchet MS"/>
              </a:rPr>
              <a:t>(125 gr)  </a:t>
            </a:r>
            <a:endParaRPr/>
          </a:p>
          <a:p>
            <a:pPr lvl="3">
              <a:lnSpc>
                <a:spcPct val="100000"/>
              </a:lnSpc>
              <a:buSzPct val="80000"/>
              <a:buFont typeface="Wingdings" charset="2"/>
              <a:buChar char=""/>
            </a:pPr>
            <a:r>
              <a:rPr lang="en-US" strike="noStrike">
                <a:solidFill>
                  <a:srgbClr val="404040"/>
                </a:solidFill>
                <a:latin typeface="Trebuchet MS"/>
              </a:rPr>
              <a:t>20 familles </a:t>
            </a:r>
            <a:endParaRPr/>
          </a:p>
          <a:p>
            <a:pPr>
              <a:lnSpc>
                <a:spcPct val="100000"/>
              </a:lnSpc>
              <a:buSzPct val="80000"/>
              <a:buFont typeface="Wingdings 3" charset="2"/>
              <a:buChar char=""/>
            </a:pPr>
            <a:r>
              <a:rPr lang="en-US" sz="2400" b="1" strike="noStrike">
                <a:solidFill>
                  <a:srgbClr val="404040"/>
                </a:solidFill>
                <a:latin typeface="Trebuchet MS"/>
              </a:rPr>
              <a:t>123 pots de conficoulis/confitures </a:t>
            </a:r>
            <a:r>
              <a:rPr lang="en-US" sz="2400" strike="noStrike">
                <a:solidFill>
                  <a:srgbClr val="404040"/>
                </a:solidFill>
                <a:latin typeface="Trebuchet MS"/>
              </a:rPr>
              <a:t>(300 et 350 gr)</a:t>
            </a:r>
            <a:endParaRPr/>
          </a:p>
          <a:p>
            <a:pPr lvl="3">
              <a:lnSpc>
                <a:spcPct val="100000"/>
              </a:lnSpc>
              <a:buSzPct val="80000"/>
              <a:buFont typeface="Wingdings" charset="2"/>
              <a:buChar char=""/>
            </a:pPr>
            <a:r>
              <a:rPr lang="en-US" strike="noStrike">
                <a:solidFill>
                  <a:srgbClr val="404040"/>
                </a:solidFill>
                <a:latin typeface="Trebuchet MS"/>
              </a:rPr>
              <a:t>23 familles</a:t>
            </a:r>
            <a:endParaRPr/>
          </a:p>
        </p:txBody>
      </p:sp>
      <p:sp>
        <p:nvSpPr>
          <p:cNvPr id="52" name="CustomShape 3"/>
          <p:cNvSpPr/>
          <p:nvPr/>
        </p:nvSpPr>
        <p:spPr>
          <a:xfrm>
            <a:off x="5943600" y="327672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53" name="Espace réservé du contenu 4"/>
          <p:cNvPicPr/>
          <p:nvPr/>
        </p:nvPicPr>
        <p:blipFill>
          <a:blip r:embed="rId2"/>
          <a:stretch/>
        </p:blipFill>
        <p:spPr>
          <a:xfrm>
            <a:off x="0" y="37800"/>
            <a:ext cx="2047320" cy="1231920"/>
          </a:xfrm>
          <a:prstGeom prst="rect">
            <a:avLst/>
          </a:prstGeom>
          <a:ln>
            <a:noFill/>
          </a:ln>
        </p:spPr>
      </p:pic>
      <p:pic>
        <p:nvPicPr>
          <p:cNvPr id="54" name="Image 8"/>
          <p:cNvPicPr/>
          <p:nvPr/>
        </p:nvPicPr>
        <p:blipFill>
          <a:blip r:embed="rId3"/>
          <a:stretch/>
        </p:blipFill>
        <p:spPr>
          <a:xfrm>
            <a:off x="1048680" y="3912840"/>
            <a:ext cx="3693960" cy="2770560"/>
          </a:xfrm>
          <a:prstGeom prst="rect">
            <a:avLst/>
          </a:prstGeom>
          <a:ln>
            <a:noFill/>
          </a:ln>
        </p:spPr>
      </p:pic>
      <p:sp>
        <p:nvSpPr>
          <p:cNvPr id="55" name="CustomShape 4"/>
          <p:cNvSpPr/>
          <p:nvPr/>
        </p:nvSpPr>
        <p:spPr>
          <a:xfrm>
            <a:off x="3380760" y="861120"/>
            <a:ext cx="3004920" cy="58464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fr-FR" sz="2400" strike="noStrike">
                <a:solidFill>
                  <a:srgbClr val="404040"/>
                </a:solidFill>
                <a:latin typeface="Trebuchet MS"/>
              </a:rPr>
              <a:t>Florence MORLIERE</a:t>
            </a:r>
            <a:endParaRPr/>
          </a:p>
          <a:p>
            <a:pPr>
              <a:lnSpc>
                <a:spcPct val="100000"/>
              </a:lnSpc>
            </a:pPr>
            <a:endParaRPr/>
          </a:p>
        </p:txBody>
      </p:sp>
      <p:pic>
        <p:nvPicPr>
          <p:cNvPr id="56" name="Image 10"/>
          <p:cNvPicPr/>
          <p:nvPr/>
        </p:nvPicPr>
        <p:blipFill>
          <a:blip r:embed="rId4"/>
          <a:stretch/>
        </p:blipFill>
        <p:spPr>
          <a:xfrm>
            <a:off x="9152640" y="3811320"/>
            <a:ext cx="2158560" cy="2786760"/>
          </a:xfrm>
          <a:prstGeom prst="rect">
            <a:avLst/>
          </a:prstGeom>
          <a:ln>
            <a:noFill/>
          </a:ln>
        </p:spPr>
      </p:pic>
      <p:pic>
        <p:nvPicPr>
          <p:cNvPr id="57" name="Image 11"/>
          <p:cNvPicPr/>
          <p:nvPr/>
        </p:nvPicPr>
        <p:blipFill>
          <a:blip r:embed="rId5"/>
          <a:stretch/>
        </p:blipFill>
        <p:spPr>
          <a:xfrm>
            <a:off x="5742720" y="3896640"/>
            <a:ext cx="2235600" cy="2786760"/>
          </a:xfrm>
          <a:prstGeom prst="rect">
            <a:avLst/>
          </a:prstGeom>
          <a:ln>
            <a:noFill/>
          </a:ln>
        </p:spPr>
      </p:pic>
      <p:pic>
        <p:nvPicPr>
          <p:cNvPr id="58" name="Image 13"/>
          <p:cNvPicPr/>
          <p:nvPr/>
        </p:nvPicPr>
        <p:blipFill>
          <a:blip r:embed="rId6"/>
          <a:srcRect r="11485"/>
          <a:stretch/>
        </p:blipFill>
        <p:spPr>
          <a:xfrm>
            <a:off x="7978680" y="2880"/>
            <a:ext cx="4252320" cy="3603240"/>
          </a:xfrm>
          <a:prstGeom prst="rect">
            <a:avLst/>
          </a:prstGeom>
          <a:ln>
            <a:noFill/>
          </a:ln>
        </p:spPr>
      </p:pic>
      <p:sp>
        <p:nvSpPr>
          <p:cNvPr id="59" name="CustomShape 5"/>
          <p:cNvSpPr/>
          <p:nvPr/>
        </p:nvSpPr>
        <p:spPr>
          <a:xfrm>
            <a:off x="282960" y="1567800"/>
            <a:ext cx="7173360" cy="66528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fr-FR" sz="2400" strike="noStrike">
                <a:solidFill>
                  <a:srgbClr val="404040"/>
                </a:solidFill>
                <a:latin typeface="Trebuchet MS"/>
              </a:rPr>
              <a:t>De mai à octobre 2023 :</a:t>
            </a:r>
            <a:endParaRPr/>
          </a:p>
          <a:p>
            <a:pPr>
              <a:lnSpc>
                <a:spcPct val="100000"/>
              </a:lnSpc>
            </a:pPr>
            <a:endParaRPr/>
          </a:p>
        </p:txBody>
      </p:sp>
      <p:sp>
        <p:nvSpPr>
          <p:cNvPr id="2" name="Ellipse 1">
            <a:extLst>
              <a:ext uri="{FF2B5EF4-FFF2-40B4-BE49-F238E27FC236}">
                <a16:creationId xmlns:a16="http://schemas.microsoft.com/office/drawing/2014/main" id="{740CDCE3-357D-3627-BFD2-4FB1648F7126}"/>
              </a:ext>
            </a:extLst>
          </p:cNvPr>
          <p:cNvSpPr/>
          <p:nvPr/>
        </p:nvSpPr>
        <p:spPr>
          <a:xfrm>
            <a:off x="11150600" y="6239934"/>
            <a:ext cx="10414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2024</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173F2603-306A-48BE-A989-C11B0FA61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542" y="1479182"/>
            <a:ext cx="6887127" cy="5165347"/>
          </a:xfrm>
        </p:spPr>
      </p:pic>
      <p:pic>
        <p:nvPicPr>
          <p:cNvPr id="7" name="Image 6">
            <a:extLst>
              <a:ext uri="{FF2B5EF4-FFF2-40B4-BE49-F238E27FC236}">
                <a16:creationId xmlns:a16="http://schemas.microsoft.com/office/drawing/2014/main" id="{F38C18B4-9BFE-407B-BDCC-E27B38D59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64567" cy="1136999"/>
          </a:xfrm>
          <a:prstGeom prst="rect">
            <a:avLst/>
          </a:prstGeom>
        </p:spPr>
      </p:pic>
      <p:sp>
        <p:nvSpPr>
          <p:cNvPr id="8" name="Titre 1">
            <a:extLst>
              <a:ext uri="{FF2B5EF4-FFF2-40B4-BE49-F238E27FC236}">
                <a16:creationId xmlns:a16="http://schemas.microsoft.com/office/drawing/2014/main" id="{0F901874-3FB0-47D0-9402-CB2EE56C6CF8}"/>
              </a:ext>
            </a:extLst>
          </p:cNvPr>
          <p:cNvSpPr txBox="1">
            <a:spLocks/>
          </p:cNvSpPr>
          <p:nvPr/>
        </p:nvSpPr>
        <p:spPr>
          <a:xfrm>
            <a:off x="4435071" y="584380"/>
            <a:ext cx="4467266" cy="804566"/>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tx1"/>
                </a:solidFill>
              </a:rPr>
              <a:t>Bruno et Laure </a:t>
            </a:r>
            <a:r>
              <a:rPr lang="fr-FR" dirty="0" err="1">
                <a:solidFill>
                  <a:schemeClr val="tx1"/>
                </a:solidFill>
              </a:rPr>
              <a:t>Mondet</a:t>
            </a:r>
            <a:endParaRPr lang="fr-FR" dirty="0">
              <a:solidFill>
                <a:schemeClr val="tx1"/>
              </a:solidFill>
            </a:endParaRPr>
          </a:p>
        </p:txBody>
      </p:sp>
      <p:sp>
        <p:nvSpPr>
          <p:cNvPr id="9" name="ZoneTexte 8">
            <a:extLst>
              <a:ext uri="{FF2B5EF4-FFF2-40B4-BE49-F238E27FC236}">
                <a16:creationId xmlns:a16="http://schemas.microsoft.com/office/drawing/2014/main" id="{91FA78AE-1265-46A3-AAA7-8599D441E0E9}"/>
              </a:ext>
            </a:extLst>
          </p:cNvPr>
          <p:cNvSpPr txBox="1"/>
          <p:nvPr/>
        </p:nvSpPr>
        <p:spPr>
          <a:xfrm>
            <a:off x="1539263" y="1545878"/>
            <a:ext cx="5387429" cy="461665"/>
          </a:xfrm>
          <a:prstGeom prst="rect">
            <a:avLst/>
          </a:prstGeom>
          <a:noFill/>
        </p:spPr>
        <p:txBody>
          <a:bodyPr wrap="square" rtlCol="0">
            <a:spAutoFit/>
          </a:bodyPr>
          <a:lstStyle/>
          <a:p>
            <a:r>
              <a:rPr lang="fr-FR" sz="2400" dirty="0"/>
              <a:t>28 contrats pains et gourmandises</a:t>
            </a:r>
          </a:p>
        </p:txBody>
      </p:sp>
      <p:pic>
        <p:nvPicPr>
          <p:cNvPr id="4" name="Image 3">
            <a:extLst>
              <a:ext uri="{FF2B5EF4-FFF2-40B4-BE49-F238E27FC236}">
                <a16:creationId xmlns:a16="http://schemas.microsoft.com/office/drawing/2014/main" id="{902750AA-D650-0036-0220-35521B6F2B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012" y="406490"/>
            <a:ext cx="2025691" cy="996643"/>
          </a:xfrm>
          <a:prstGeom prst="rect">
            <a:avLst/>
          </a:prstGeom>
        </p:spPr>
      </p:pic>
    </p:spTree>
    <p:extLst>
      <p:ext uri="{BB962C8B-B14F-4D97-AF65-F5344CB8AC3E}">
        <p14:creationId xmlns:p14="http://schemas.microsoft.com/office/powerpoint/2010/main" val="3851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8C18B4-9BFE-407B-BDCC-E27B38D59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64567" cy="1136999"/>
          </a:xfrm>
          <a:prstGeom prst="rect">
            <a:avLst/>
          </a:prstGeom>
        </p:spPr>
      </p:pic>
      <p:sp>
        <p:nvSpPr>
          <p:cNvPr id="8" name="Titre 1">
            <a:extLst>
              <a:ext uri="{FF2B5EF4-FFF2-40B4-BE49-F238E27FC236}">
                <a16:creationId xmlns:a16="http://schemas.microsoft.com/office/drawing/2014/main" id="{0F901874-3FB0-47D0-9402-CB2EE56C6CF8}"/>
              </a:ext>
            </a:extLst>
          </p:cNvPr>
          <p:cNvSpPr txBox="1">
            <a:spLocks/>
          </p:cNvSpPr>
          <p:nvPr/>
        </p:nvSpPr>
        <p:spPr>
          <a:xfrm>
            <a:off x="1940846" y="568498"/>
            <a:ext cx="695971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fr-FR" dirty="0">
              <a:solidFill>
                <a:schemeClr val="tx1"/>
              </a:solidFill>
            </a:endParaRPr>
          </a:p>
        </p:txBody>
      </p:sp>
      <p:sp>
        <p:nvSpPr>
          <p:cNvPr id="10" name="Titre 1">
            <a:extLst>
              <a:ext uri="{FF2B5EF4-FFF2-40B4-BE49-F238E27FC236}">
                <a16:creationId xmlns:a16="http://schemas.microsoft.com/office/drawing/2014/main" id="{14256E75-2311-4AAC-9B43-865ABF67095C}"/>
              </a:ext>
            </a:extLst>
          </p:cNvPr>
          <p:cNvSpPr>
            <a:spLocks noGrp="1"/>
          </p:cNvSpPr>
          <p:nvPr>
            <p:ph type="title"/>
          </p:nvPr>
        </p:nvSpPr>
        <p:spPr>
          <a:xfrm>
            <a:off x="538742" y="87298"/>
            <a:ext cx="8789521" cy="1587880"/>
          </a:xfrm>
        </p:spPr>
        <p:txBody>
          <a:bodyPr>
            <a:normAutofit fontScale="90000"/>
          </a:bodyPr>
          <a:lstStyle/>
          <a:p>
            <a:pPr algn="ctr"/>
            <a:r>
              <a:rPr lang="fr-FR" sz="3200" dirty="0"/>
              <a:t>Pommes et poires</a:t>
            </a:r>
            <a:br>
              <a:rPr lang="fr-FR" sz="3200" dirty="0"/>
            </a:br>
            <a:r>
              <a:rPr lang="fr-FR" sz="3200" dirty="0"/>
              <a:t>Ferme de la Haye - Manue &amp; Antoine</a:t>
            </a:r>
            <a:br>
              <a:rPr lang="fr-FR" sz="3200" dirty="0"/>
            </a:br>
            <a:r>
              <a:rPr lang="fr-FR" sz="3200" dirty="0"/>
              <a:t>de septembre 2022 à avril 2023</a:t>
            </a:r>
            <a:br>
              <a:rPr lang="fr-FR" sz="3200" dirty="0"/>
            </a:br>
            <a:endParaRPr lang="fr-FR" sz="3200" dirty="0"/>
          </a:p>
        </p:txBody>
      </p:sp>
      <p:pic>
        <p:nvPicPr>
          <p:cNvPr id="4" name="Image 3" descr="Une image contenant texte, herbe, plein air, mammifère&#10;&#10;Description générée automatiquement">
            <a:extLst>
              <a:ext uri="{FF2B5EF4-FFF2-40B4-BE49-F238E27FC236}">
                <a16:creationId xmlns:a16="http://schemas.microsoft.com/office/drawing/2014/main" id="{AA9F91A7-649E-7E03-F68C-71A883553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332" y="1675178"/>
            <a:ext cx="5838672" cy="4894546"/>
          </a:xfrm>
          <a:prstGeom prst="rect">
            <a:avLst/>
          </a:prstGeom>
        </p:spPr>
      </p:pic>
      <p:sp>
        <p:nvSpPr>
          <p:cNvPr id="2" name="Explosion : 14 points 1">
            <a:extLst>
              <a:ext uri="{FF2B5EF4-FFF2-40B4-BE49-F238E27FC236}">
                <a16:creationId xmlns:a16="http://schemas.microsoft.com/office/drawing/2014/main" id="{7EBE2344-FDC5-30B3-90E2-155357EEF41F}"/>
              </a:ext>
            </a:extLst>
          </p:cNvPr>
          <p:cNvSpPr/>
          <p:nvPr/>
        </p:nvSpPr>
        <p:spPr>
          <a:xfrm>
            <a:off x="8131069" y="2414053"/>
            <a:ext cx="2681412" cy="1940757"/>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prochain contrat fin juin</a:t>
            </a:r>
          </a:p>
        </p:txBody>
      </p:sp>
    </p:spTree>
    <p:extLst>
      <p:ext uri="{BB962C8B-B14F-4D97-AF65-F5344CB8AC3E}">
        <p14:creationId xmlns:p14="http://schemas.microsoft.com/office/powerpoint/2010/main" val="1545390396"/>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8343</TotalTime>
  <Words>2194</Words>
  <Application>Microsoft Office PowerPoint</Application>
  <PresentationFormat>Grand écran</PresentationFormat>
  <Paragraphs>434</Paragraphs>
  <Slides>61</Slides>
  <Notes>3</Notes>
  <HiddenSlides>0</HiddenSlides>
  <MMClips>2</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61</vt:i4>
      </vt:variant>
    </vt:vector>
  </HeadingPairs>
  <TitlesOfParts>
    <vt:vector size="73" baseType="lpstr">
      <vt:lpstr>Aptos</vt:lpstr>
      <vt:lpstr>Arial</vt:lpstr>
      <vt:lpstr>Calibri</vt:lpstr>
      <vt:lpstr>Calibri Light</vt:lpstr>
      <vt:lpstr>New serif</vt:lpstr>
      <vt:lpstr>StarSymbol</vt:lpstr>
      <vt:lpstr>Times New Roman</vt:lpstr>
      <vt:lpstr>Titillium</vt:lpstr>
      <vt:lpstr>Trebuchet MS</vt:lpstr>
      <vt:lpstr>Wingdings</vt:lpstr>
      <vt:lpstr>Wingdings 3</vt:lpstr>
      <vt:lpstr>Facette</vt:lpstr>
      <vt:lpstr>Présentation PowerPoint</vt:lpstr>
      <vt:lpstr>Présentation PowerPoint</vt:lpstr>
      <vt:lpstr>Rappel des principes : notre AMAP</vt:lpstr>
      <vt:lpstr>Présentation PowerPoint</vt:lpstr>
      <vt:lpstr>Présentation PowerPoint</vt:lpstr>
      <vt:lpstr>Présentation PowerPoint</vt:lpstr>
      <vt:lpstr>Présentation PowerPoint</vt:lpstr>
      <vt:lpstr>Présentation PowerPoint</vt:lpstr>
      <vt:lpstr>Pommes et poires Ferme de la Haye - Manue &amp; Antoine de septembre 2022 à avril 2023 </vt:lpstr>
      <vt:lpstr>Volaille et œufs Ferme du Loup Blanc - Maxime </vt:lpstr>
      <vt:lpstr>Présentation PowerPoint</vt:lpstr>
      <vt:lpstr>Présentation PowerPoint</vt:lpstr>
      <vt:lpstr>Année 2023</vt:lpstr>
      <vt:lpstr>Présentation PowerPoint</vt:lpstr>
      <vt:lpstr>Présentation PowerPoint</vt:lpstr>
      <vt:lpstr>Présentation PowerPoint</vt:lpstr>
      <vt:lpstr>Présentation PowerPoint</vt:lpstr>
      <vt:lpstr>Présentation PowerPoint</vt:lpstr>
      <vt:lpstr>Année 2023</vt:lpstr>
      <vt:lpstr>Présentation PowerPoint</vt:lpstr>
      <vt:lpstr>Présentation PowerPoint</vt:lpstr>
      <vt:lpstr>Présentation PowerPoint</vt:lpstr>
      <vt:lpstr>Année 2023</vt:lpstr>
      <vt:lpstr>Présentation PowerPoint</vt:lpstr>
      <vt:lpstr>Présentation PowerPoint</vt:lpstr>
      <vt:lpstr>Présentation PowerPoint</vt:lpstr>
      <vt:lpstr>Présentation PowerPoint</vt:lpstr>
      <vt:lpstr>Présentation PowerPoint</vt:lpstr>
      <vt:lpstr>Ferme de Pontaly: Cécile et Alexandre</vt:lpstr>
      <vt:lpstr>Présentation PowerPoint</vt:lpstr>
      <vt:lpstr>Présentation PowerPoint</vt:lpstr>
      <vt:lpstr>Organisation</vt:lpstr>
      <vt:lpstr>Groupe Distribution</vt:lpstr>
      <vt:lpstr>Groupe Distribution</vt:lpstr>
      <vt:lpstr>BOURSE AUX PANIERS</vt:lpstr>
      <vt:lpstr>Présentation PowerPoint</vt:lpstr>
      <vt:lpstr>Présentation PowerPoint</vt:lpstr>
      <vt:lpstr>Présentation PowerPoint</vt:lpstr>
      <vt:lpstr>Présentation PowerPoint</vt:lpstr>
      <vt:lpstr>Acheter en AMAP : Plus qu’un panier</vt:lpstr>
      <vt:lpstr>C’est encore</vt:lpstr>
      <vt:lpstr>Les travaux en cours  Elargir nos publics avec des partenaires</vt:lpstr>
      <vt:lpstr>Faire face au changement climatique</vt:lpstr>
      <vt:lpstr>L’ECOSYSTEME DES AMAP</vt:lpstr>
      <vt:lpstr>Bilan 2023</vt:lpstr>
      <vt:lpstr>Budget previsonnel 2023</vt:lpstr>
      <vt:lpstr>ELECTION DU COLLECTIF</vt:lpstr>
      <vt:lpstr>Présentation PowerPoint</vt:lpstr>
      <vt:lpstr>Présentation PowerPoint</vt:lpstr>
      <vt:lpstr>Présentation PowerPoint</vt:lpstr>
      <vt:lpstr>Présentation PowerPoint</vt:lpstr>
      <vt:lpstr>Les paniers</vt:lpstr>
      <vt:lpstr>Exemples de paniers</vt:lpstr>
      <vt:lpstr>Les infos pratiques</vt:lpstr>
      <vt:lpstr>Présentation PowerPoint</vt:lpstr>
      <vt:lpstr>Présentation PowerPoint</vt:lpstr>
      <vt:lpstr>Présentation PowerPoint</vt:lpstr>
      <vt:lpstr>LES AMAP</vt:lpstr>
      <vt:lpstr>LES AMAP.ien.nes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dc:creator>
  <cp:lastModifiedBy>Romain Miller</cp:lastModifiedBy>
  <cp:revision>124</cp:revision>
  <dcterms:created xsi:type="dcterms:W3CDTF">2020-11-23T13:45:59Z</dcterms:created>
  <dcterms:modified xsi:type="dcterms:W3CDTF">2024-04-24T18:19:25Z</dcterms:modified>
</cp:coreProperties>
</file>